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75" r:id="rId4"/>
    <p:sldId id="274" r:id="rId5"/>
    <p:sldId id="277" r:id="rId6"/>
    <p:sldId id="278" r:id="rId7"/>
    <p:sldId id="276" r:id="rId8"/>
    <p:sldId id="279" r:id="rId9"/>
    <p:sldId id="28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46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0"/>
    <p:restoredTop sz="89567" autoAdjust="0"/>
  </p:normalViewPr>
  <p:slideViewPr>
    <p:cSldViewPr snapToGrid="0" snapToObjects="1">
      <p:cViewPr varScale="1">
        <p:scale>
          <a:sx n="72" d="100"/>
          <a:sy n="72" d="100"/>
        </p:scale>
        <p:origin x="12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CoA+A Advising Retreat, Feb. 10,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68D1-0D8F-3046-A474-EA3C8B8A4235}" type="datetime1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3D2D2-B241-C14C-BCA7-21B89303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026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CoA+A Advising Retreat, Feb. 10,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A9B6-5D57-8640-8F4C-EB1DA6DEEA03}" type="datetime1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40188-BA70-074F-AA02-E2A15E5C7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71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for the presentations to CEEC freshman</a:t>
            </a:r>
            <a:r>
              <a:rPr lang="en-US" baseline="0" dirty="0"/>
              <a:t> seminar classes (Ryan </a:t>
            </a:r>
            <a:r>
              <a:rPr lang="en-US" baseline="0" dirty="0" err="1"/>
              <a:t>Mulkeen</a:t>
            </a:r>
            <a:r>
              <a:rPr lang="en-US" baseline="0" dirty="0"/>
              <a:t>), 9-27-17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40188-BA70-074F-AA02-E2A15E5C748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589AD2-DC32-D14C-AB55-954C21665938}" type="datetime1">
              <a:rPr lang="en-US" smtClean="0"/>
              <a:t>3/6/18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CoA+A Advising Retreat, Feb. 10, 2015</a:t>
            </a:r>
          </a:p>
        </p:txBody>
      </p:sp>
    </p:spTree>
    <p:extLst>
      <p:ext uri="{BB962C8B-B14F-4D97-AF65-F5344CB8AC3E}">
        <p14:creationId xmlns:p14="http://schemas.microsoft.com/office/powerpoint/2010/main" val="189204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Prepared for the presentations to CEEC freshman</a:t>
            </a:r>
            <a:r>
              <a:rPr lang="en-US" baseline="0" dirty="0"/>
              <a:t> seminar classes (Ryan </a:t>
            </a:r>
            <a:r>
              <a:rPr lang="en-US" baseline="0" dirty="0" err="1"/>
              <a:t>Mulkeen</a:t>
            </a:r>
            <a:r>
              <a:rPr lang="en-US" baseline="0" dirty="0"/>
              <a:t>), 9-27-17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40188-BA70-074F-AA02-E2A15E5C748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589AD2-DC32-D14C-AB55-954C21665938}" type="datetime1">
              <a:rPr lang="en-US" smtClean="0"/>
              <a:t>3/6/18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CoA+A Advising Retreat, Feb. 10, 2015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849-3159-7C47-BF02-87F6C7F01E1D}" type="datetime1">
              <a:rPr lang="en-US" smtClean="0"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C364-516D-E746-9431-A2CDEA98C8BE}" type="datetime1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31CB-395B-C345-BCEB-51D23F0E210C}" type="datetime1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57AE-C00A-9E41-A3C0-75260C78547B}" type="datetime1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022E-8B48-774A-AE20-CC17A5F4E97B}" type="datetime1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BC85-AEFC-4B4C-8954-949B026755F6}" type="datetime1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6A03-8508-7B45-A4C2-96E6F15E805B}" type="datetime1">
              <a:rPr lang="en-US" smtClean="0"/>
              <a:t>3/6/18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A5F3-5448-6745-BC2C-23737858F029}" type="datetime1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DED3-0345-6147-BB65-98F43F7FA989}" type="datetime1">
              <a:rPr lang="en-US" smtClean="0"/>
              <a:t>3/6/18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2524-EFB1-4E45-8E66-2B2ABA0B17E3}" type="datetime1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F17E-AAA7-5340-ABB0-C1B8E5513B36}" type="datetime1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F5D8-C25A-A841-B54F-E7064111696F}" type="datetime1">
              <a:rPr lang="en-US" smtClean="0"/>
              <a:t>3/6/18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ts.uncc.edu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hyperlink" Target="https://youtu.be/LPwGxDzvNq4" TargetMode="External"/><Relationship Id="rId4" Type="http://schemas.openxmlformats.org/officeDocument/2006/relationships/hyperlink" Target="https://www.youtube.com/watch?time_continue=153&amp;v=LPwGxDzvNq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aa.uncc.edu/academics/department-of-theatre/student-learning-outcomes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17"/>
          <a:stretch/>
        </p:blipFill>
        <p:spPr>
          <a:xfrm>
            <a:off x="0" y="2494280"/>
            <a:ext cx="9144000" cy="43637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46D38"/>
              </a:gs>
              <a:gs pos="83000">
                <a:srgbClr val="046D38"/>
              </a:gs>
              <a:gs pos="100000">
                <a:srgbClr val="046D38"/>
              </a:gs>
            </a:gsLst>
            <a:lin ang="2700000" scaled="1"/>
            <a:tileRect/>
          </a:gradFill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a 10"/>
          <p:cNvSpPr/>
          <p:nvPr/>
        </p:nvSpPr>
        <p:spPr>
          <a:xfrm rot="21240000">
            <a:off x="-2862344" y="1359380"/>
            <a:ext cx="15099878" cy="163413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20"/>
            <a:ext cx="9159690" cy="35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417"/>
          <a:stretch/>
        </p:blipFill>
        <p:spPr>
          <a:xfrm>
            <a:off x="0" y="2494280"/>
            <a:ext cx="9144000" cy="43637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046D38"/>
              </a:gs>
              <a:gs pos="83000">
                <a:srgbClr val="046D38"/>
              </a:gs>
              <a:gs pos="100000">
                <a:srgbClr val="046D38"/>
              </a:gs>
            </a:gsLst>
            <a:lin ang="2700000" scaled="1"/>
            <a:tileRect/>
          </a:gradFill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100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a 10"/>
          <p:cNvSpPr/>
          <p:nvPr/>
        </p:nvSpPr>
        <p:spPr>
          <a:xfrm rot="21240000">
            <a:off x="-2862344" y="1359380"/>
            <a:ext cx="15099878" cy="1634135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20"/>
            <a:ext cx="9159690" cy="3585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715" y="5921660"/>
            <a:ext cx="6872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Events &amp; Tix:  </a:t>
            </a:r>
            <a:r>
              <a:rPr lang="en-US" sz="4400" b="1" dirty="0" err="1">
                <a:hlinkClick r:id="rId6"/>
              </a:rPr>
              <a:t>arts.uncc.edu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6" y="5921660"/>
            <a:ext cx="182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703" y="1776813"/>
            <a:ext cx="8476735" cy="475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rgbClr val="046D38"/>
                </a:solidFill>
                <a:latin typeface="Calibri"/>
                <a:cs typeface="Calibri"/>
              </a:rPr>
              <a:t>Dr. Lynne Conner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/>
                </a:solidFill>
                <a:latin typeface="Calibri"/>
                <a:cs typeface="Calibri"/>
              </a:rPr>
              <a:t>Chair, Department of Theatre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600" b="1" dirty="0">
                <a:solidFill>
                  <a:srgbClr val="046D38"/>
                </a:solidFill>
                <a:latin typeface="Calibri"/>
                <a:cs typeface="Calibri"/>
              </a:rPr>
              <a:t>Elena Payne-Wiens</a:t>
            </a:r>
          </a:p>
          <a:p>
            <a:pPr marL="0" indent="0">
              <a:buNone/>
            </a:pPr>
            <a:r>
              <a:rPr lang="en-US" sz="4100" dirty="0">
                <a:solidFill>
                  <a:schemeClr val="tx1"/>
                </a:solidFill>
                <a:latin typeface="Calibri"/>
                <a:cs typeface="Calibri"/>
              </a:rPr>
              <a:t>Assistant Dean for Advising &amp; Assessment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rgbClr val="046D38"/>
                </a:solidFill>
                <a:latin typeface="Calibri"/>
                <a:cs typeface="Calibri"/>
              </a:rPr>
              <a:t>Assessment Academy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tx1"/>
                </a:solidFill>
                <a:latin typeface="Calibri"/>
                <a:cs typeface="Calibri"/>
              </a:rPr>
              <a:t>March 26, 2018</a:t>
            </a:r>
            <a:endParaRPr lang="en-US" sz="3000" b="1" dirty="0">
              <a:solidFill>
                <a:srgbClr val="046D3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046D3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4931" y="0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34783"/>
            <a:ext cx="903124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Revising SLOs During Curricular Redesign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55531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dirty="0">
              <a:solidFill>
                <a:srgbClr val="046D38"/>
              </a:solidFill>
              <a:latin typeface="Calibri"/>
              <a:cs typeface="Calibri"/>
              <a:hlinkClick r:id="rId4"/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046D38"/>
                </a:solidFill>
                <a:latin typeface="Calibri"/>
                <a:cs typeface="Calibri"/>
                <a:hlinkClick r:id="rId5"/>
              </a:rPr>
              <a:t>The Cross-Trained Artist </a:t>
            </a:r>
            <a:endParaRPr lang="en-US" sz="6000" b="1" dirty="0">
              <a:solidFill>
                <a:srgbClr val="046D38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46D38"/>
                </a:solidFill>
                <a:latin typeface="Calibri"/>
                <a:cs typeface="Calibri"/>
              </a:rPr>
              <a:t>(video, 4:21)</a:t>
            </a:r>
          </a:p>
          <a:p>
            <a:pPr lvl="1">
              <a:buFont typeface="Wingdings" charset="2"/>
              <a:buChar char="§"/>
            </a:pP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4931" y="0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194" y="159975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Why we do what we do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12357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History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444190-28A2-D645-B610-B791E7EB2211}"/>
              </a:ext>
            </a:extLst>
          </p:cNvPr>
          <p:cNvSpPr/>
          <p:nvPr/>
        </p:nvSpPr>
        <p:spPr>
          <a:xfrm>
            <a:off x="457200" y="1753391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Elena</a:t>
            </a:r>
          </a:p>
          <a:p>
            <a:r>
              <a:rPr lang="en-US" sz="4000" dirty="0">
                <a:cs typeface="Calibri"/>
              </a:rPr>
              <a:t>Theatre SLOs, 2011-2015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Lynne</a:t>
            </a:r>
          </a:p>
          <a:p>
            <a:r>
              <a:rPr lang="en-US" sz="4000" dirty="0">
                <a:cs typeface="Calibri"/>
              </a:rPr>
              <a:t>New Chair, Fall 2016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Together with Faculty</a:t>
            </a:r>
          </a:p>
          <a:p>
            <a:r>
              <a:rPr lang="en-US" sz="4000" dirty="0">
                <a:cs typeface="Calibri"/>
              </a:rPr>
              <a:t>Redesigning SLOs, Spring 2017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85BD16-661B-A046-B29F-ED84F84FAFB4}"/>
              </a:ext>
            </a:extLst>
          </p:cNvPr>
          <p:cNvSpPr txBox="1">
            <a:spLocks/>
          </p:cNvSpPr>
          <p:nvPr/>
        </p:nvSpPr>
        <p:spPr>
          <a:xfrm>
            <a:off x="609600" y="19292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0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12357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Process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444190-28A2-D645-B610-B791E7EB2211}"/>
              </a:ext>
            </a:extLst>
          </p:cNvPr>
          <p:cNvSpPr/>
          <p:nvPr/>
        </p:nvSpPr>
        <p:spPr>
          <a:xfrm>
            <a:off x="457200" y="1691606"/>
            <a:ext cx="85740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Document for All: </a:t>
            </a:r>
            <a:r>
              <a:rPr lang="en-US" sz="4000" dirty="0">
                <a:cs typeface="Calibri"/>
              </a:rPr>
              <a:t>SLO and Assessment Best Practices for Theatre</a:t>
            </a:r>
            <a:endParaRPr lang="en-US" sz="4000" b="1" dirty="0">
              <a:cs typeface="Calibri"/>
            </a:endParaRPr>
          </a:p>
          <a:p>
            <a:endParaRPr lang="en-US" sz="28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Meet, Discuss, Meet, Decide, Publish </a:t>
            </a:r>
            <a:r>
              <a:rPr lang="en-US" sz="4000" dirty="0">
                <a:solidFill>
                  <a:srgbClr val="046D38"/>
                </a:solidFill>
                <a:cs typeface="Calibri"/>
                <a:hlinkClick r:id="rId6"/>
              </a:rPr>
              <a:t>new/revised SLOs </a:t>
            </a:r>
            <a:endParaRPr lang="en-US" sz="4000" dirty="0">
              <a:solidFill>
                <a:srgbClr val="046D38"/>
              </a:solidFill>
              <a:cs typeface="Calibri"/>
            </a:endParaRPr>
          </a:p>
          <a:p>
            <a:endParaRPr lang="en-US" sz="28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Assessment Grant: </a:t>
            </a:r>
            <a:r>
              <a:rPr lang="en-US" sz="4000" dirty="0">
                <a:cs typeface="Calibri"/>
              </a:rPr>
              <a:t>Course Packets for Performance and Design/Tech areas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85BD16-661B-A046-B29F-ED84F84FAFB4}"/>
              </a:ext>
            </a:extLst>
          </p:cNvPr>
          <p:cNvSpPr txBox="1">
            <a:spLocks/>
          </p:cNvSpPr>
          <p:nvPr/>
        </p:nvSpPr>
        <p:spPr>
          <a:xfrm>
            <a:off x="609600" y="19292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6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12357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New Approach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444190-28A2-D645-B610-B791E7EB2211}"/>
              </a:ext>
            </a:extLst>
          </p:cNvPr>
          <p:cNvSpPr/>
          <p:nvPr/>
        </p:nvSpPr>
        <p:spPr>
          <a:xfrm>
            <a:off x="457200" y="1619890"/>
            <a:ext cx="85740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Course Packets </a:t>
            </a:r>
            <a:r>
              <a:rPr lang="en-US" sz="4000" b="1">
                <a:solidFill>
                  <a:srgbClr val="046D38"/>
                </a:solidFill>
                <a:cs typeface="Calibri"/>
              </a:rPr>
              <a:t>&amp; Rubrics</a:t>
            </a:r>
          </a:p>
          <a:p>
            <a:r>
              <a:rPr lang="en-US" sz="4000">
                <a:cs typeface="Calibri"/>
              </a:rPr>
              <a:t>Scenic </a:t>
            </a:r>
            <a:r>
              <a:rPr lang="en-US" sz="4000" dirty="0">
                <a:cs typeface="Calibri"/>
              </a:rPr>
              <a:t>Design Project &amp; Rubric</a:t>
            </a:r>
          </a:p>
          <a:p>
            <a:r>
              <a:rPr lang="en-US" sz="4000" dirty="0">
                <a:cs typeface="Calibri"/>
              </a:rPr>
              <a:t>Acting I Course Packet</a:t>
            </a:r>
          </a:p>
          <a:p>
            <a:endParaRPr lang="en-US" sz="2400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Benefits: </a:t>
            </a:r>
            <a:r>
              <a:rPr lang="en-US" sz="4000" dirty="0">
                <a:cs typeface="Calibri"/>
              </a:rPr>
              <a:t>organic, emerged from faculty,</a:t>
            </a:r>
            <a:endParaRPr lang="en-US" sz="4000" b="1" dirty="0">
              <a:cs typeface="Calibri"/>
            </a:endParaRPr>
          </a:p>
          <a:p>
            <a:r>
              <a:rPr lang="en-US" sz="4000" dirty="0">
                <a:cs typeface="Calibri"/>
              </a:rPr>
              <a:t>make sense to faculty and students</a:t>
            </a:r>
            <a:endParaRPr lang="en-US" sz="2400" b="1" dirty="0">
              <a:cs typeface="Calibri"/>
            </a:endParaRP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Challenges: </a:t>
            </a:r>
            <a:r>
              <a:rPr lang="en-US" sz="4000" dirty="0">
                <a:cs typeface="Calibri"/>
              </a:rPr>
              <a:t>administration, communication, consistency</a:t>
            </a:r>
            <a:endParaRPr lang="en-US" sz="4000" b="1" dirty="0">
              <a:cs typeface="Calibri"/>
            </a:endParaRPr>
          </a:p>
          <a:p>
            <a:endParaRPr lang="en-US" sz="4000" b="1" dirty="0">
              <a:solidFill>
                <a:srgbClr val="046D38"/>
              </a:solidFill>
              <a:cs typeface="Calibri"/>
            </a:endParaRPr>
          </a:p>
          <a:p>
            <a:endParaRPr lang="en-US" sz="4000" b="1" dirty="0">
              <a:solidFill>
                <a:srgbClr val="046D38"/>
              </a:solidFill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E85BD16-661B-A046-B29F-ED84F84FAFB4}"/>
              </a:ext>
            </a:extLst>
          </p:cNvPr>
          <p:cNvSpPr txBox="1">
            <a:spLocks/>
          </p:cNvSpPr>
          <p:nvPr/>
        </p:nvSpPr>
        <p:spPr>
          <a:xfrm>
            <a:off x="609600" y="19292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93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0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37004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12700" cmpd="sng">
                <a:noFill/>
              </a:ln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97D9F-DDAF-9A40-84E2-E3782B3F326E}"/>
              </a:ext>
            </a:extLst>
          </p:cNvPr>
          <p:cNvSpPr/>
          <p:nvPr/>
        </p:nvSpPr>
        <p:spPr>
          <a:xfrm>
            <a:off x="257908" y="1540176"/>
            <a:ext cx="8773340" cy="51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046D38"/>
                </a:solidFill>
                <a:cs typeface="Calibri"/>
              </a:rPr>
              <a:t>Curricular Revision for Fall 2018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BA in Theatre, new &amp; revised Concentrations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Performance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Design/Tech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Dramaturgy, Directing &amp; Dramatic Writing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Applied Theatre</a:t>
            </a:r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Theatre Education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cs typeface="Calibri"/>
              </a:rPr>
              <a:t>Minor in Theatre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EC2D2C-0986-B84C-987C-15BF233BE444}"/>
              </a:ext>
            </a:extLst>
          </p:cNvPr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New Curriculum</a:t>
            </a:r>
          </a:p>
        </p:txBody>
      </p:sp>
    </p:spTree>
    <p:extLst>
      <p:ext uri="{BB962C8B-B14F-4D97-AF65-F5344CB8AC3E}">
        <p14:creationId xmlns:p14="http://schemas.microsoft.com/office/powerpoint/2010/main" val="389175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0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37004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12700" cmpd="sng">
                <a:noFill/>
              </a:ln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297D9F-DDAF-9A40-84E2-E3782B3F326E}"/>
              </a:ext>
            </a:extLst>
          </p:cNvPr>
          <p:cNvSpPr/>
          <p:nvPr/>
        </p:nvSpPr>
        <p:spPr>
          <a:xfrm>
            <a:off x="406192" y="1463381"/>
            <a:ext cx="8773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Accreditation: </a:t>
            </a:r>
            <a:r>
              <a:rPr lang="en-US" sz="4000" dirty="0">
                <a:cs typeface="Calibri"/>
              </a:rPr>
              <a:t>National Association of Schools of Theatre (NAST)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Capstone Courses &amp; Projects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New Ways of Working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Alignment &amp; Scaffolding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Transferrable Skills &amp; Vocabularies</a:t>
            </a:r>
          </a:p>
          <a:p>
            <a:endParaRPr lang="en-US" sz="4000" b="1" dirty="0">
              <a:solidFill>
                <a:srgbClr val="046D38"/>
              </a:solidFill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EC2D2C-0986-B84C-987C-15BF233BE444}"/>
              </a:ext>
            </a:extLst>
          </p:cNvPr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58036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0582" b="6677"/>
          <a:stretch/>
        </p:blipFill>
        <p:spPr>
          <a:xfrm>
            <a:off x="-1" y="0"/>
            <a:ext cx="9144001" cy="14067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76813"/>
            <a:ext cx="8229600" cy="475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7564" y="0"/>
            <a:ext cx="9259126" cy="14067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046D38">
                  <a:alpha val="71000"/>
                  <a:lumMod val="10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7908" y="37004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n w="12700" cmpd="sng">
                <a:noFill/>
              </a:ln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55" y="740673"/>
            <a:ext cx="1045593" cy="56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970">
            <a:off x="5272211" y="2497578"/>
            <a:ext cx="4529036" cy="543193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EC2D2C-0986-B84C-987C-15BF233BE444}"/>
              </a:ext>
            </a:extLst>
          </p:cNvPr>
          <p:cNvSpPr txBox="1">
            <a:spLocks/>
          </p:cNvSpPr>
          <p:nvPr/>
        </p:nvSpPr>
        <p:spPr>
          <a:xfrm>
            <a:off x="257908" y="246474"/>
            <a:ext cx="8604738" cy="8540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n w="12700" cmpd="sng">
                  <a:noFill/>
                </a:ln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43265-D427-6F46-B640-06135DF4ABDF}"/>
              </a:ext>
            </a:extLst>
          </p:cNvPr>
          <p:cNvSpPr/>
          <p:nvPr/>
        </p:nvSpPr>
        <p:spPr>
          <a:xfrm>
            <a:off x="457200" y="1752869"/>
            <a:ext cx="8229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What are your experiences?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Thoughts? Questions? Ideas?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Take-</a:t>
            </a:r>
            <a:r>
              <a:rPr lang="en-US" sz="4000" b="1" dirty="0" err="1">
                <a:solidFill>
                  <a:srgbClr val="046D38"/>
                </a:solidFill>
                <a:cs typeface="Calibri"/>
              </a:rPr>
              <a:t>aways</a:t>
            </a:r>
            <a:r>
              <a:rPr lang="en-US" sz="4000" b="1" dirty="0">
                <a:solidFill>
                  <a:srgbClr val="046D38"/>
                </a:solidFill>
                <a:cs typeface="Calibri"/>
              </a:rPr>
              <a:t>?</a:t>
            </a:r>
          </a:p>
          <a:p>
            <a:endParaRPr lang="en-US" sz="2400" b="1" dirty="0">
              <a:solidFill>
                <a:srgbClr val="046D38"/>
              </a:solidFill>
              <a:cs typeface="Calibri"/>
            </a:endParaRPr>
          </a:p>
          <a:p>
            <a:r>
              <a:rPr lang="en-US" sz="4000" b="1" dirty="0">
                <a:solidFill>
                  <a:srgbClr val="046D38"/>
                </a:solidFill>
                <a:cs typeface="Calibri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7842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</TotalTime>
  <Words>275</Words>
  <Application>Microsoft Macintosh PowerPoint</Application>
  <PresentationFormat>On-screen Show (4:3)</PresentationFormat>
  <Paragraphs>86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Arts + Architecture, UNCC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CoA+A Assessment Lead Meeting</dc:title>
  <dc:creator>Payne-Wiens, Elena</dc:creator>
  <cp:lastModifiedBy>Elena</cp:lastModifiedBy>
  <cp:revision>195</cp:revision>
  <cp:lastPrinted>2015-02-10T13:28:41Z</cp:lastPrinted>
  <dcterms:created xsi:type="dcterms:W3CDTF">2014-01-21T18:35:24Z</dcterms:created>
  <dcterms:modified xsi:type="dcterms:W3CDTF">2018-03-06T18:50:16Z</dcterms:modified>
</cp:coreProperties>
</file>