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4"/>
  </p:notesMasterIdLst>
  <p:handoutMasterIdLst>
    <p:handoutMasterId r:id="rId25"/>
  </p:handoutMasterIdLst>
  <p:sldIdLst>
    <p:sldId id="350" r:id="rId5"/>
    <p:sldId id="366" r:id="rId6"/>
    <p:sldId id="386" r:id="rId7"/>
    <p:sldId id="387" r:id="rId8"/>
    <p:sldId id="368" r:id="rId9"/>
    <p:sldId id="385" r:id="rId10"/>
    <p:sldId id="369" r:id="rId11"/>
    <p:sldId id="370" r:id="rId12"/>
    <p:sldId id="373" r:id="rId13"/>
    <p:sldId id="372" r:id="rId14"/>
    <p:sldId id="374" r:id="rId15"/>
    <p:sldId id="375" r:id="rId16"/>
    <p:sldId id="388" r:id="rId17"/>
    <p:sldId id="389" r:id="rId18"/>
    <p:sldId id="383" r:id="rId19"/>
    <p:sldId id="384" r:id="rId20"/>
    <p:sldId id="362" r:id="rId21"/>
    <p:sldId id="364" r:id="rId22"/>
    <p:sldId id="34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Christine Robinson" initials="CR" lastIdx="12" clrIdx="2">
    <p:extLst>
      <p:ext uri="{19B8F6BF-5375-455C-9EA6-DF929625EA0E}">
        <p15:presenceInfo xmlns:p15="http://schemas.microsoft.com/office/powerpoint/2012/main" userId="S-1-5-21-623776247-1004891664-1543857936-176238" providerId="AD"/>
      </p:ext>
    </p:extLst>
  </p:cmAuthor>
  <p:cmAuthor id="4" name="J.D. Mosley-Matchett" initials="JM" lastIdx="9" clrIdx="3">
    <p:extLst>
      <p:ext uri="{19B8F6BF-5375-455C-9EA6-DF929625EA0E}">
        <p15:presenceInfo xmlns:p15="http://schemas.microsoft.com/office/powerpoint/2012/main" userId="S::jmosleym@uncc.edu::600c6a88-69d5-4d6c-a10f-a4df245f96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35"/>
    <a:srgbClr val="A496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2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48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61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53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92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573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93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53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11, 2024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11, 2024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11,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11, 2024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11, 2024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11, 2024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11, 2024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11, 2024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11, 2024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FCA8E82-58CD-E045-8B98-B7A85B79B752}" type="datetime4">
              <a:rPr lang="en-US" smtClean="0"/>
              <a:pPr/>
              <a:t>March 11, 2024</a:t>
            </a:fld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carolina.edu/wp-content/uploads/reports-and-documents/academic-affairs/unc-aac/request-for-preliminary-authorization.doc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ssessment.charlotte.edu/wp-content/uploads/sites/155/2023/04/Checklist_Template-2-6-19.docx" TargetMode="External"/><Relationship Id="rId5" Type="http://schemas.openxmlformats.org/officeDocument/2006/relationships/hyperlink" Target="https://assessment.charlotte.edu/accreditation/sacscoc/substantive-change/" TargetMode="External"/><Relationship Id="rId4" Type="http://schemas.openxmlformats.org/officeDocument/2006/relationships/hyperlink" Target="https://www.northcarolina.edu/wp-content/uploads/reports-and-documents/academic-affairs/unc-aac/request-to-establish.docx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Zenk@charlotte.edu" TargetMode="External"/><Relationship Id="rId2" Type="http://schemas.openxmlformats.org/officeDocument/2006/relationships/hyperlink" Target="mailto:CRobinson@charlotte.edu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ShannaColes@charlotte.edu" TargetMode="External"/><Relationship Id="rId5" Type="http://schemas.openxmlformats.org/officeDocument/2006/relationships/hyperlink" Target="mailto:SCarte79@charlotte.edu" TargetMode="External"/><Relationship Id="rId4" Type="http://schemas.openxmlformats.org/officeDocument/2006/relationships/hyperlink" Target="mailto:JWWatson@charlotte.ed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vost.charlotte.edu/policies-procedures/academic-policies-and-procedures/new-degree-programs-part-ii-request-establish" TargetMode="External"/><Relationship Id="rId7" Type="http://schemas.openxmlformats.org/officeDocument/2006/relationships/hyperlink" Target="https://www.northcarolina.edu/wp-content/uploads/reports-and-documents/academic-affairs/unc-aac/unc-system-academic-program-planning-worksheet-updated-june-2023-1-1.xls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ssessment.charlotte.edu/wp-content/uploads/sites/155/2023/04/New-program-or-site-or-modifications-to-an-existing-program-1-22-20.docx" TargetMode="External"/><Relationship Id="rId5" Type="http://schemas.openxmlformats.org/officeDocument/2006/relationships/hyperlink" Target="https://charlotte.curriculog.com/proposal" TargetMode="External"/><Relationship Id="rId4" Type="http://schemas.openxmlformats.org/officeDocument/2006/relationships/hyperlink" Target="https://www.northcarolina.edu/academic-program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vost.charlotte.edu/policies-procedures/academic-policies-and-procedures/new-degree-programs-part-ii-request-establis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northcarolina.edu/wp-content/uploads/reports-and-documents/academic-affairs/unc-aac/request-for-preliminary-authorization.docx" TargetMode="External"/><Relationship Id="rId5" Type="http://schemas.openxmlformats.org/officeDocument/2006/relationships/hyperlink" Target="https://charlotte.curriculog.com/proposal" TargetMode="External"/><Relationship Id="rId4" Type="http://schemas.openxmlformats.org/officeDocument/2006/relationships/hyperlink" Target="https://facultygovernance.charlotte.edu/curriculog-guid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ssessment.uncc.edu/sites/assessment.uncc.edu/files/media/SACSCOC%20Mergers%20Prospectus.pdf" TargetMode="External"/><Relationship Id="rId3" Type="http://schemas.openxmlformats.org/officeDocument/2006/relationships/hyperlink" Target="https://provost.charlotte.edu/policies-procedures/academic-policies-and-procedures/new-degree-programs-part-ii-request-establish" TargetMode="External"/><Relationship Id="rId7" Type="http://schemas.openxmlformats.org/officeDocument/2006/relationships/hyperlink" Target="https://provost.charlotte.edu/policies-procedures/academic-policies-and-procedures/new-degree-programs-part-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northcarolina.edu/academic-programs/" TargetMode="External"/><Relationship Id="rId5" Type="http://schemas.openxmlformats.org/officeDocument/2006/relationships/hyperlink" Target="https://provost.charlotte.edu/sites/provost.charlotte.edu/files/media/Program-Student-Learning-Outcomes-Plan.docx" TargetMode="External"/><Relationship Id="rId4" Type="http://schemas.openxmlformats.org/officeDocument/2006/relationships/hyperlink" Target="https://www.northcarolina.edu/wp-content/uploads/reports-and-documents/academic-affairs/unc-aac/request-to-establish.docx" TargetMode="External"/><Relationship Id="rId9" Type="http://schemas.openxmlformats.org/officeDocument/2006/relationships/hyperlink" Target="https://charlotte.curriculog.com/proposa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governance.charlotte.edu/curriculog-guide#faq1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facultygovernance.charlotte.edu/curriculog-guide#faq5" TargetMode="External"/><Relationship Id="rId5" Type="http://schemas.openxmlformats.org/officeDocument/2006/relationships/hyperlink" Target="https://facultygovernance.charlotte.edu/curriculog-guide" TargetMode="External"/><Relationship Id="rId4" Type="http://schemas.openxmlformats.org/officeDocument/2006/relationships/hyperlink" Target="https://www.northcarolina.edu/academic-program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</p:spPr>
        <p:txBody>
          <a:bodyPr/>
          <a:lstStyle/>
          <a:p>
            <a:r>
              <a:rPr lang="en-US" sz="3600" dirty="0">
                <a:solidFill>
                  <a:srgbClr val="A49665"/>
                </a:solidFill>
              </a:rPr>
              <a:t>Faculty Briefing:</a:t>
            </a:r>
            <a:br>
              <a:rPr lang="en-US" sz="3600" dirty="0">
                <a:solidFill>
                  <a:srgbClr val="005035"/>
                </a:solidFill>
              </a:rPr>
            </a:br>
            <a:r>
              <a:rPr lang="en-US" sz="3200" dirty="0">
                <a:solidFill>
                  <a:srgbClr val="005035"/>
                </a:solidFill>
              </a:rPr>
              <a:t>Program and Off-campus Instructional Site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anchor="ctr"/>
          <a:lstStyle/>
          <a:p>
            <a:r>
              <a:rPr lang="en-US" sz="2400" dirty="0">
                <a:latin typeface="+mj-lt"/>
              </a:rPr>
              <a:t>Navigating SACSCOC, U.S. Department of Education, and UNC System Requirements Successfully</a:t>
            </a:r>
            <a:endParaRPr lang="en-US" sz="2400" dirty="0"/>
          </a:p>
        </p:txBody>
      </p:sp>
      <p:pic>
        <p:nvPicPr>
          <p:cNvPr id="5" name="Picture 4" descr="A green logo with white text&#10;&#10;Description automatically generated">
            <a:extLst>
              <a:ext uri="{FF2B5EF4-FFF2-40B4-BE49-F238E27FC236}">
                <a16:creationId xmlns:a16="http://schemas.microsoft.com/office/drawing/2014/main" id="{5BEDE72B-62EE-7412-0DB5-32341873E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45" y="99439"/>
            <a:ext cx="3427213" cy="218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708B3F-7029-DA93-E640-7D3A7D4E3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91" t="28283" r="21591" b="12818"/>
          <a:stretch/>
        </p:blipFill>
        <p:spPr>
          <a:xfrm>
            <a:off x="8790204" y="1063791"/>
            <a:ext cx="2964872" cy="403930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8096850" cy="87584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dirty="0">
                <a:solidFill>
                  <a:srgbClr val="005035"/>
                </a:solidFill>
              </a:rPr>
              <a:t>Question:</a:t>
            </a:r>
            <a:br>
              <a:rPr lang="en-US" dirty="0">
                <a:solidFill>
                  <a:srgbClr val="005035"/>
                </a:solidFill>
              </a:rPr>
            </a:br>
            <a:r>
              <a:rPr lang="en-US" sz="3100" dirty="0">
                <a:solidFill>
                  <a:srgbClr val="005035"/>
                </a:solidFill>
                <a:latin typeface="+mn-lt"/>
              </a:rPr>
              <a:t>What is a substantive change?</a:t>
            </a:r>
            <a:endParaRPr lang="en-US" dirty="0">
              <a:solidFill>
                <a:srgbClr val="005035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35C9C-DDC8-97FC-D600-C5BACFC0721B}"/>
              </a:ext>
            </a:extLst>
          </p:cNvPr>
          <p:cNvSpPr txBox="1"/>
          <p:nvPr/>
        </p:nvSpPr>
        <p:spPr>
          <a:xfrm>
            <a:off x="2064530" y="2807846"/>
            <a:ext cx="7119227" cy="38472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New degree or certificate program using existing course content or 25-49% new content</a:t>
            </a:r>
          </a:p>
          <a:p>
            <a:pPr marL="457200" indent="-45720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New off-site location delivering 25-49% of program credit hours </a:t>
            </a:r>
          </a:p>
          <a:p>
            <a:pPr marL="457200" indent="-45720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Adding a method of instructional delivery to an existing program when 50% or more of the program is delivered by more than one method:</a:t>
            </a:r>
          </a:p>
          <a:p>
            <a:pPr marL="914400" lvl="1" indent="-45720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035"/>
                </a:solidFill>
              </a:rPr>
              <a:t>competency-based education,</a:t>
            </a:r>
          </a:p>
          <a:p>
            <a:pPr marL="914400" lvl="1" indent="-45720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035"/>
                </a:solidFill>
              </a:rPr>
              <a:t>distance education, and</a:t>
            </a:r>
          </a:p>
          <a:p>
            <a:pPr marL="914400" lvl="1" indent="-45720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035"/>
                </a:solidFill>
              </a:rPr>
              <a:t>face-to-face instruction.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902B47BD-121E-6BA2-F639-94DC25AAE5E1}"/>
              </a:ext>
            </a:extLst>
          </p:cNvPr>
          <p:cNvSpPr txBox="1">
            <a:spLocks/>
          </p:cNvSpPr>
          <p:nvPr/>
        </p:nvSpPr>
        <p:spPr>
          <a:xfrm>
            <a:off x="8452237" y="6332221"/>
            <a:ext cx="3220679" cy="2408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10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4DD941-F3D3-B786-6D14-85F81F7D8466}"/>
              </a:ext>
            </a:extLst>
          </p:cNvPr>
          <p:cNvSpPr/>
          <p:nvPr/>
        </p:nvSpPr>
        <p:spPr>
          <a:xfrm>
            <a:off x="2147657" y="2456874"/>
            <a:ext cx="5809673" cy="397155"/>
          </a:xfrm>
          <a:prstGeom prst="roundRect">
            <a:avLst/>
          </a:prstGeom>
          <a:solidFill>
            <a:srgbClr val="A4966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Minor change examples </a:t>
            </a:r>
            <a:r>
              <a:rPr lang="en-US" sz="1600" dirty="0"/>
              <a:t>(SACSCOC notification required)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2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5">
            <a:extLst>
              <a:ext uri="{FF2B5EF4-FFF2-40B4-BE49-F238E27FC236}">
                <a16:creationId xmlns:a16="http://schemas.microsoft.com/office/drawing/2014/main" id="{D607091A-817A-4414-95FD-0AFAB2D343D9}"/>
              </a:ext>
            </a:extLst>
          </p:cNvPr>
          <p:cNvSpPr txBox="1">
            <a:spLocks/>
          </p:cNvSpPr>
          <p:nvPr/>
        </p:nvSpPr>
        <p:spPr>
          <a:xfrm>
            <a:off x="8439912" y="6332220"/>
            <a:ext cx="3260436" cy="259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11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5795D-52F9-E420-95BB-40F8116F73F2}"/>
              </a:ext>
            </a:extLst>
          </p:cNvPr>
          <p:cNvSpPr/>
          <p:nvPr/>
        </p:nvSpPr>
        <p:spPr>
          <a:xfrm>
            <a:off x="6834909" y="3158836"/>
            <a:ext cx="2290618" cy="1662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1EA5540-868F-D120-7A37-F448BAC0C5C7}"/>
              </a:ext>
            </a:extLst>
          </p:cNvPr>
          <p:cNvSpPr txBox="1">
            <a:spLocks/>
          </p:cNvSpPr>
          <p:nvPr/>
        </p:nvSpPr>
        <p:spPr>
          <a:xfrm>
            <a:off x="812799" y="334519"/>
            <a:ext cx="6234545" cy="151401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solidFill>
                  <a:srgbClr val="005035"/>
                </a:solidFill>
                <a:latin typeface="+mj-lt"/>
              </a:rPr>
              <a:t>Review and Approval:</a:t>
            </a:r>
            <a:br>
              <a:rPr lang="en-US" sz="3600" dirty="0">
                <a:solidFill>
                  <a:srgbClr val="005035"/>
                </a:solidFill>
                <a:latin typeface="+mj-lt"/>
              </a:rPr>
            </a:br>
            <a:r>
              <a:rPr lang="en-US" sz="3600" dirty="0">
                <a:solidFill>
                  <a:srgbClr val="005035"/>
                </a:solidFill>
                <a:latin typeface="+mj-lt"/>
              </a:rPr>
              <a:t>SACSCOC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9A07E3-7D50-606A-96EA-2DA37380F296}"/>
              </a:ext>
            </a:extLst>
          </p:cNvPr>
          <p:cNvSpPr txBox="1"/>
          <p:nvPr/>
        </p:nvSpPr>
        <p:spPr>
          <a:xfrm>
            <a:off x="1256145" y="2050479"/>
            <a:ext cx="927331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rgbClr val="005035"/>
              </a:buClr>
            </a:pPr>
            <a:r>
              <a:rPr lang="en-US" sz="2000" b="1" dirty="0">
                <a:solidFill>
                  <a:srgbClr val="005035"/>
                </a:solidFill>
              </a:rPr>
              <a:t>Major changes require submission to SACSCOC and approval of a written prospectus</a:t>
            </a:r>
            <a:br>
              <a:rPr lang="en-US" sz="2000" b="1" dirty="0">
                <a:solidFill>
                  <a:srgbClr val="005035"/>
                </a:solidFill>
              </a:rPr>
            </a:br>
            <a:r>
              <a:rPr lang="en-US" sz="2000" dirty="0">
                <a:solidFill>
                  <a:srgbClr val="005035"/>
                </a:solidFill>
              </a:rPr>
              <a:t>Helpful Resources: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Crosswalks from </a:t>
            </a:r>
            <a:r>
              <a:rPr lang="en-US" dirty="0">
                <a:solidFill>
                  <a:srgbClr val="005035"/>
                </a:solidFill>
                <a:hlinkClick r:id="rId3"/>
              </a:rPr>
              <a:t>Request for Preliminary Authorization</a:t>
            </a:r>
            <a:r>
              <a:rPr lang="en-US" dirty="0">
                <a:solidFill>
                  <a:srgbClr val="005035"/>
                </a:solidFill>
              </a:rPr>
              <a:t> and </a:t>
            </a:r>
            <a:r>
              <a:rPr lang="en-US" dirty="0">
                <a:solidFill>
                  <a:srgbClr val="005035"/>
                </a:solidFill>
                <a:hlinkClick r:id="rId4"/>
              </a:rPr>
              <a:t>Request to Establish</a:t>
            </a:r>
            <a:r>
              <a:rPr lang="en-US" dirty="0">
                <a:solidFill>
                  <a:srgbClr val="005035"/>
                </a:solidFill>
              </a:rPr>
              <a:t> to SACSCOC Prospectus</a:t>
            </a:r>
            <a:endParaRPr lang="en-US" dirty="0">
              <a:solidFill>
                <a:srgbClr val="005035"/>
              </a:solidFill>
              <a:hlinkClick r:id="rId5"/>
            </a:endParaRP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  <a:hlinkClick r:id="rId5"/>
              </a:rPr>
              <a:t>Prospectus guide and examples</a:t>
            </a:r>
            <a:endParaRPr lang="en-US" dirty="0">
              <a:solidFill>
                <a:srgbClr val="005035"/>
              </a:solidFill>
            </a:endParaRP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  <a:hlinkClick r:id="rId5"/>
              </a:rPr>
              <a:t>Substantive Change Planning Questionnaire</a:t>
            </a:r>
            <a:endParaRPr lang="en-US" dirty="0">
              <a:solidFill>
                <a:srgbClr val="005035"/>
              </a:solidFill>
            </a:endParaRP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  <a:hlinkClick r:id="rId6"/>
              </a:rPr>
              <a:t>Substantive Change Checklist</a:t>
            </a:r>
            <a:endParaRPr lang="en-US" dirty="0">
              <a:solidFill>
                <a:srgbClr val="005035"/>
              </a:solidFill>
            </a:endParaRP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Substantive Change PowerPoint Presentation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Submission process is facilitated and documented via workflow in Curriculog</a:t>
            </a:r>
          </a:p>
        </p:txBody>
      </p:sp>
    </p:spTree>
    <p:extLst>
      <p:ext uri="{BB962C8B-B14F-4D97-AF65-F5344CB8AC3E}">
        <p14:creationId xmlns:p14="http://schemas.microsoft.com/office/powerpoint/2010/main" val="573059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5">
            <a:extLst>
              <a:ext uri="{FF2B5EF4-FFF2-40B4-BE49-F238E27FC236}">
                <a16:creationId xmlns:a16="http://schemas.microsoft.com/office/drawing/2014/main" id="{D607091A-817A-4414-95FD-0AFAB2D343D9}"/>
              </a:ext>
            </a:extLst>
          </p:cNvPr>
          <p:cNvSpPr txBox="1">
            <a:spLocks/>
          </p:cNvSpPr>
          <p:nvPr/>
        </p:nvSpPr>
        <p:spPr>
          <a:xfrm>
            <a:off x="8432799" y="6332220"/>
            <a:ext cx="3186545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12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5795D-52F9-E420-95BB-40F8116F73F2}"/>
              </a:ext>
            </a:extLst>
          </p:cNvPr>
          <p:cNvSpPr/>
          <p:nvPr/>
        </p:nvSpPr>
        <p:spPr>
          <a:xfrm>
            <a:off x="6834909" y="3158836"/>
            <a:ext cx="2290618" cy="1662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1EA5540-868F-D120-7A37-F448BAC0C5C7}"/>
              </a:ext>
            </a:extLst>
          </p:cNvPr>
          <p:cNvSpPr txBox="1">
            <a:spLocks/>
          </p:cNvSpPr>
          <p:nvPr/>
        </p:nvSpPr>
        <p:spPr>
          <a:xfrm>
            <a:off x="812799" y="334519"/>
            <a:ext cx="6234545" cy="151401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solidFill>
                  <a:srgbClr val="005035"/>
                </a:solidFill>
                <a:latin typeface="+mj-lt"/>
              </a:rPr>
              <a:t>Review and Approval:</a:t>
            </a:r>
            <a:br>
              <a:rPr lang="en-US" sz="3600" dirty="0">
                <a:solidFill>
                  <a:srgbClr val="005035"/>
                </a:solidFill>
                <a:latin typeface="+mj-lt"/>
              </a:rPr>
            </a:br>
            <a:r>
              <a:rPr lang="en-US" sz="3600" dirty="0">
                <a:solidFill>
                  <a:srgbClr val="005035"/>
                </a:solidFill>
                <a:latin typeface="+mj-lt"/>
              </a:rPr>
              <a:t>Department of Education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9A07E3-7D50-606A-96EA-2DA37380F296}"/>
              </a:ext>
            </a:extLst>
          </p:cNvPr>
          <p:cNvSpPr txBox="1"/>
          <p:nvPr/>
        </p:nvSpPr>
        <p:spPr>
          <a:xfrm>
            <a:off x="1256145" y="2050479"/>
            <a:ext cx="927331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rgbClr val="005035"/>
              </a:buClr>
            </a:pPr>
            <a:r>
              <a:rPr lang="en-US" sz="2000" b="1" dirty="0">
                <a:solidFill>
                  <a:srgbClr val="005035"/>
                </a:solidFill>
              </a:rPr>
              <a:t>U.S. Department of Education (USDOE) approval follows SACSCOC approval/notification</a:t>
            </a:r>
          </a:p>
          <a:p>
            <a:pPr marL="742950" lvl="1" indent="-285750">
              <a:spcBef>
                <a:spcPts val="24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Submission process is facilitated and documented via workflow in Curriculog</a:t>
            </a:r>
          </a:p>
          <a:p>
            <a:pPr marL="742950" lvl="1" indent="-285750">
              <a:spcBef>
                <a:spcPts val="24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Office of Financial Aid will provide notification to USDOE for:</a:t>
            </a:r>
          </a:p>
          <a:p>
            <a:pPr marL="1200150" lvl="2" indent="-285750">
              <a:spcBef>
                <a:spcPts val="24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A stand-alone certificate program that is one academic year and leads to gainful employment</a:t>
            </a:r>
          </a:p>
          <a:p>
            <a:pPr marL="1200150" lvl="2" indent="-285750">
              <a:spcBef>
                <a:spcPts val="24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An off-campus site that offers 50% or more of a degree program</a:t>
            </a:r>
          </a:p>
          <a:p>
            <a:pPr marL="742950" lvl="1" indent="-285750">
              <a:spcBef>
                <a:spcPts val="24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Office of Financial Aid will document approval</a:t>
            </a:r>
          </a:p>
        </p:txBody>
      </p:sp>
    </p:spTree>
    <p:extLst>
      <p:ext uri="{BB962C8B-B14F-4D97-AF65-F5344CB8AC3E}">
        <p14:creationId xmlns:p14="http://schemas.microsoft.com/office/powerpoint/2010/main" val="124681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E4335FF-68F1-2058-02E7-41E3A82372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5035"/>
                </a:solidFill>
              </a:rPr>
              <a:t>How long will it take?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B81F1AF-CDA8-10FB-63DF-54B55229F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498638"/>
              </p:ext>
            </p:extLst>
          </p:nvPr>
        </p:nvGraphicFramePr>
        <p:xfrm>
          <a:off x="-1" y="490330"/>
          <a:ext cx="12191995" cy="5979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399">
                  <a:extLst>
                    <a:ext uri="{9D8B030D-6E8A-4147-A177-3AD203B41FA5}">
                      <a16:colId xmlns:a16="http://schemas.microsoft.com/office/drawing/2014/main" val="3512968038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val="1100883590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val="2436187372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val="3029584536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val="1384521028"/>
                    </a:ext>
                  </a:extLst>
                </a:gridCol>
              </a:tblGrid>
              <a:tr h="1519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Campus and UNC System Approval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SACSCOC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Prior Approval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USDOE Approval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A49665"/>
                          </a:solidFill>
                        </a:rPr>
                        <a:t>Total Time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3174094"/>
                  </a:ext>
                </a:extLst>
              </a:tr>
              <a:tr h="1212004">
                <a:tc>
                  <a:txBody>
                    <a:bodyPr/>
                    <a:lstStyle/>
                    <a:p>
                      <a:r>
                        <a:rPr lang="en-US" dirty="0"/>
                        <a:t>New degree or certificate program (50% or more new content)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to 2+ years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 to 11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 to 4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to 3+ years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119509"/>
                  </a:ext>
                </a:extLst>
              </a:tr>
              <a:tr h="1212004">
                <a:tc>
                  <a:txBody>
                    <a:bodyPr/>
                    <a:lstStyle/>
                    <a:p>
                      <a:r>
                        <a:rPr lang="en-US" dirty="0"/>
                        <a:t>New off-site location offering 50% or more of total program credit hours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 to 11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 to 4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to 2+ years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120491"/>
                  </a:ext>
                </a:extLst>
              </a:tr>
              <a:tr h="823809">
                <a:tc>
                  <a:txBody>
                    <a:bodyPr/>
                    <a:lstStyle/>
                    <a:p>
                      <a:r>
                        <a:rPr lang="en-US" dirty="0"/>
                        <a:t>Dual or joint degree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to 2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 to 4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to 3+ years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814821"/>
                  </a:ext>
                </a:extLst>
              </a:tr>
              <a:tr h="1212004">
                <a:tc>
                  <a:txBody>
                    <a:bodyPr/>
                    <a:lstStyle/>
                    <a:p>
                      <a:r>
                        <a:rPr lang="en-US" dirty="0"/>
                        <a:t>Increasing/decreasing the number of credit hours and expected time to completion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to 6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 to 4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1+ year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612304"/>
                  </a:ext>
                </a:extLst>
              </a:tr>
            </a:tbl>
          </a:graphicData>
        </a:graphic>
      </p:graphicFrame>
      <p:sp>
        <p:nvSpPr>
          <p:cNvPr id="5" name="Footer Placeholder 15">
            <a:extLst>
              <a:ext uri="{FF2B5EF4-FFF2-40B4-BE49-F238E27FC236}">
                <a16:creationId xmlns:a16="http://schemas.microsoft.com/office/drawing/2014/main" id="{82D68492-6DBE-D965-8A47-0E69455114AF}"/>
              </a:ext>
            </a:extLst>
          </p:cNvPr>
          <p:cNvSpPr txBox="1">
            <a:spLocks/>
          </p:cNvSpPr>
          <p:nvPr/>
        </p:nvSpPr>
        <p:spPr>
          <a:xfrm>
            <a:off x="8451087" y="6542532"/>
            <a:ext cx="3186545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13</a:t>
            </a:r>
          </a:p>
        </p:txBody>
      </p:sp>
    </p:spTree>
    <p:extLst>
      <p:ext uri="{BB962C8B-B14F-4D97-AF65-F5344CB8AC3E}">
        <p14:creationId xmlns:p14="http://schemas.microsoft.com/office/powerpoint/2010/main" val="2110562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E4335FF-68F1-2058-02E7-41E3A82372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5035"/>
                </a:solidFill>
              </a:rPr>
              <a:t>How long will it take?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B81F1AF-CDA8-10FB-63DF-54B55229F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632722"/>
              </p:ext>
            </p:extLst>
          </p:nvPr>
        </p:nvGraphicFramePr>
        <p:xfrm>
          <a:off x="-1" y="490330"/>
          <a:ext cx="12191995" cy="5706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399">
                  <a:extLst>
                    <a:ext uri="{9D8B030D-6E8A-4147-A177-3AD203B41FA5}">
                      <a16:colId xmlns:a16="http://schemas.microsoft.com/office/drawing/2014/main" val="3512968038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val="1100883590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val="2436187372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val="3029584536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val="1384521028"/>
                    </a:ext>
                  </a:extLst>
                </a:gridCol>
              </a:tblGrid>
              <a:tr h="1519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Campus and UNC System Approval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SACSCOC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Prior Approval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USDOE Approval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A49665"/>
                          </a:solidFill>
                        </a:rPr>
                        <a:t>Total Time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3174094"/>
                  </a:ext>
                </a:extLst>
              </a:tr>
              <a:tr h="842945">
                <a:tc>
                  <a:txBody>
                    <a:bodyPr/>
                    <a:lstStyle/>
                    <a:p>
                      <a:r>
                        <a:rPr lang="en-US" dirty="0"/>
                        <a:t>Closing a degree or certificate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to 6 months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 to 4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to 2 years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11950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dirty="0"/>
                        <a:t>New degree or</a:t>
                      </a:r>
                    </a:p>
                    <a:p>
                      <a:r>
                        <a:rPr lang="en-US" dirty="0"/>
                        <a:t>certificate program</a:t>
                      </a:r>
                    </a:p>
                    <a:p>
                      <a:r>
                        <a:rPr lang="en-US" sz="1800" b="0" dirty="0"/>
                        <a:t>(25-49% new credit hours)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to 2+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  <a:br>
                        <a:rPr lang="en-US" dirty="0"/>
                      </a:br>
                      <a:r>
                        <a:rPr lang="en-US" dirty="0"/>
                        <a:t>Notification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 to 4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2+ years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390796"/>
                  </a:ext>
                </a:extLst>
              </a:tr>
              <a:tr h="1212004">
                <a:tc>
                  <a:txBody>
                    <a:bodyPr/>
                    <a:lstStyle/>
                    <a:p>
                      <a:r>
                        <a:rPr lang="en-US" dirty="0"/>
                        <a:t>New off-site location offering 25% to 49% of total program credit hours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to 6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  <a:br>
                        <a:rPr lang="en-US" dirty="0"/>
                      </a:br>
                      <a:r>
                        <a:rPr lang="en-US" dirty="0"/>
                        <a:t>Notification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&lt;1 year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120491"/>
                  </a:ext>
                </a:extLst>
              </a:tr>
              <a:tr h="942932">
                <a:tc>
                  <a:txBody>
                    <a:bodyPr/>
                    <a:lstStyle/>
                    <a:p>
                      <a:r>
                        <a:rPr lang="en-US" dirty="0"/>
                        <a:t>Adding a method of instructional delivery to an existing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to 6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  <a:br>
                        <a:rPr lang="en-US" dirty="0"/>
                      </a:br>
                      <a:r>
                        <a:rPr lang="en-US" dirty="0"/>
                        <a:t>Notification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 to 4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&lt;1 year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814821"/>
                  </a:ext>
                </a:extLst>
              </a:tr>
            </a:tbl>
          </a:graphicData>
        </a:graphic>
      </p:graphicFrame>
      <p:sp>
        <p:nvSpPr>
          <p:cNvPr id="3" name="Footer Placeholder 15">
            <a:extLst>
              <a:ext uri="{FF2B5EF4-FFF2-40B4-BE49-F238E27FC236}">
                <a16:creationId xmlns:a16="http://schemas.microsoft.com/office/drawing/2014/main" id="{263DD159-9511-AB44-82F6-ED52A2758E68}"/>
              </a:ext>
            </a:extLst>
          </p:cNvPr>
          <p:cNvSpPr txBox="1">
            <a:spLocks/>
          </p:cNvSpPr>
          <p:nvPr/>
        </p:nvSpPr>
        <p:spPr>
          <a:xfrm>
            <a:off x="8432799" y="6332220"/>
            <a:ext cx="3186545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14</a:t>
            </a:r>
          </a:p>
        </p:txBody>
      </p:sp>
    </p:spTree>
    <p:extLst>
      <p:ext uri="{BB962C8B-B14F-4D97-AF65-F5344CB8AC3E}">
        <p14:creationId xmlns:p14="http://schemas.microsoft.com/office/powerpoint/2010/main" val="1323408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5">
            <a:extLst>
              <a:ext uri="{FF2B5EF4-FFF2-40B4-BE49-F238E27FC236}">
                <a16:creationId xmlns:a16="http://schemas.microsoft.com/office/drawing/2014/main" id="{D607091A-817A-4414-95FD-0AFAB2D343D9}"/>
              </a:ext>
            </a:extLst>
          </p:cNvPr>
          <p:cNvSpPr txBox="1">
            <a:spLocks/>
          </p:cNvSpPr>
          <p:nvPr/>
        </p:nvSpPr>
        <p:spPr>
          <a:xfrm>
            <a:off x="8432799" y="6332220"/>
            <a:ext cx="3186545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15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5795D-52F9-E420-95BB-40F8116F73F2}"/>
              </a:ext>
            </a:extLst>
          </p:cNvPr>
          <p:cNvSpPr/>
          <p:nvPr/>
        </p:nvSpPr>
        <p:spPr>
          <a:xfrm>
            <a:off x="6834909" y="3158836"/>
            <a:ext cx="2290618" cy="1662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1EA5540-868F-D120-7A37-F448BAC0C5C7}"/>
              </a:ext>
            </a:extLst>
          </p:cNvPr>
          <p:cNvSpPr txBox="1">
            <a:spLocks/>
          </p:cNvSpPr>
          <p:nvPr/>
        </p:nvSpPr>
        <p:spPr>
          <a:xfrm>
            <a:off x="812799" y="334519"/>
            <a:ext cx="6234545" cy="151401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solidFill>
                  <a:srgbClr val="005035"/>
                </a:solidFill>
                <a:latin typeface="+mj-lt"/>
              </a:rPr>
              <a:t>Review and Approval:</a:t>
            </a:r>
            <a:br>
              <a:rPr lang="en-US" sz="3600" dirty="0">
                <a:solidFill>
                  <a:srgbClr val="005035"/>
                </a:solidFill>
                <a:latin typeface="+mj-lt"/>
              </a:rPr>
            </a:br>
            <a:r>
              <a:rPr lang="en-US" sz="3600" dirty="0">
                <a:solidFill>
                  <a:srgbClr val="005035"/>
                </a:solidFill>
                <a:latin typeface="+mj-lt"/>
              </a:rPr>
              <a:t>Other Timing Considerations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9A07E3-7D50-606A-96EA-2DA37380F296}"/>
              </a:ext>
            </a:extLst>
          </p:cNvPr>
          <p:cNvSpPr txBox="1"/>
          <p:nvPr/>
        </p:nvSpPr>
        <p:spPr>
          <a:xfrm>
            <a:off x="1256145" y="2050479"/>
            <a:ext cx="92733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rgbClr val="005035"/>
              </a:buClr>
            </a:pPr>
            <a:r>
              <a:rPr lang="en-US" sz="2000" b="1" dirty="0">
                <a:solidFill>
                  <a:srgbClr val="005035"/>
                </a:solidFill>
              </a:rPr>
              <a:t>The timeline begins when the Request for Preliminary Authorization is submitted to the System Office and does not take into account other factors such as: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The Provost and Chancellor need to approve the program to go forward 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The need for availability in our queue at the UNC System Office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Course development/approval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The time it takes the unit to discuss, plan, draft, and revise the proposal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The time it takes the Dean, Provost, and Chancellor to review and comment on the proposal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Academic year and summer break implications for faculty governance and Board of Governors review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Type of SACSCOC Review and deadlines (Full Board of Trustees vs. Executive Council </a:t>
            </a:r>
            <a:br>
              <a:rPr lang="en-US" dirty="0">
                <a:solidFill>
                  <a:srgbClr val="005035"/>
                </a:solidFill>
              </a:rPr>
            </a:br>
            <a:r>
              <a:rPr lang="en-US" dirty="0">
                <a:solidFill>
                  <a:srgbClr val="005035"/>
                </a:solidFill>
              </a:rPr>
              <a:t>of the Board of Trustees)</a:t>
            </a:r>
          </a:p>
        </p:txBody>
      </p:sp>
    </p:spTree>
    <p:extLst>
      <p:ext uri="{BB962C8B-B14F-4D97-AF65-F5344CB8AC3E}">
        <p14:creationId xmlns:p14="http://schemas.microsoft.com/office/powerpoint/2010/main" val="3228387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5">
            <a:extLst>
              <a:ext uri="{FF2B5EF4-FFF2-40B4-BE49-F238E27FC236}">
                <a16:creationId xmlns:a16="http://schemas.microsoft.com/office/drawing/2014/main" id="{D607091A-817A-4414-95FD-0AFAB2D343D9}"/>
              </a:ext>
            </a:extLst>
          </p:cNvPr>
          <p:cNvSpPr txBox="1">
            <a:spLocks/>
          </p:cNvSpPr>
          <p:nvPr/>
        </p:nvSpPr>
        <p:spPr>
          <a:xfrm>
            <a:off x="8432800" y="6332220"/>
            <a:ext cx="3140364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16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5795D-52F9-E420-95BB-40F8116F73F2}"/>
              </a:ext>
            </a:extLst>
          </p:cNvPr>
          <p:cNvSpPr/>
          <p:nvPr/>
        </p:nvSpPr>
        <p:spPr>
          <a:xfrm>
            <a:off x="6834909" y="3158836"/>
            <a:ext cx="2290618" cy="1662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1EA5540-868F-D120-7A37-F448BAC0C5C7}"/>
              </a:ext>
            </a:extLst>
          </p:cNvPr>
          <p:cNvSpPr txBox="1">
            <a:spLocks/>
          </p:cNvSpPr>
          <p:nvPr/>
        </p:nvSpPr>
        <p:spPr>
          <a:xfrm>
            <a:off x="812799" y="334519"/>
            <a:ext cx="8312728" cy="151401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solidFill>
                  <a:srgbClr val="005035"/>
                </a:solidFill>
                <a:latin typeface="+mj-lt"/>
              </a:rPr>
              <a:t>Review and Approval:</a:t>
            </a:r>
            <a:br>
              <a:rPr lang="en-US" sz="3600" dirty="0">
                <a:solidFill>
                  <a:srgbClr val="005035"/>
                </a:solidFill>
                <a:latin typeface="+mj-lt"/>
              </a:rPr>
            </a:br>
            <a:r>
              <a:rPr lang="en-US" sz="3600" dirty="0">
                <a:solidFill>
                  <a:srgbClr val="005035"/>
                </a:solidFill>
                <a:latin typeface="+mj-lt"/>
              </a:rPr>
              <a:t>Other Timing Considerations </a:t>
            </a:r>
            <a:r>
              <a:rPr lang="en-US" dirty="0">
                <a:solidFill>
                  <a:srgbClr val="005035"/>
                </a:solidFill>
                <a:latin typeface="+mj-lt"/>
              </a:rPr>
              <a:t>(cont.)</a:t>
            </a:r>
            <a:endParaRPr lang="en-US" sz="3600" dirty="0">
              <a:solidFill>
                <a:srgbClr val="005035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424407-0709-DB89-D463-3ADD0792AB68}"/>
              </a:ext>
            </a:extLst>
          </p:cNvPr>
          <p:cNvSpPr txBox="1"/>
          <p:nvPr/>
        </p:nvSpPr>
        <p:spPr>
          <a:xfrm>
            <a:off x="812799" y="1644073"/>
            <a:ext cx="9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5035"/>
                </a:solidFill>
                <a:latin typeface="+mj-lt"/>
              </a:rPr>
              <a:t>Distance Education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9A07E3-7D50-606A-96EA-2DA37380F296}"/>
              </a:ext>
            </a:extLst>
          </p:cNvPr>
          <p:cNvSpPr txBox="1"/>
          <p:nvPr/>
        </p:nvSpPr>
        <p:spPr>
          <a:xfrm>
            <a:off x="1256145" y="2161311"/>
            <a:ext cx="910705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Course/program modality 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DE will create an online course development schedule based on internal capacity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All off-site activities must be approved by the UNC System Office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Off-site locations must be reviewed and approved by DE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8752A7-08D1-4388-9DA9-F900A4208D79}"/>
              </a:ext>
            </a:extLst>
          </p:cNvPr>
          <p:cNvSpPr txBox="1"/>
          <p:nvPr/>
        </p:nvSpPr>
        <p:spPr>
          <a:xfrm>
            <a:off x="817423" y="4225637"/>
            <a:ext cx="9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5035"/>
                </a:solidFill>
                <a:latin typeface="+mj-lt"/>
              </a:rPr>
              <a:t>Recruitment and Enrollment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0CCAB-09FE-9CAC-BE27-D2C24ADA0623}"/>
              </a:ext>
            </a:extLst>
          </p:cNvPr>
          <p:cNvSpPr txBox="1"/>
          <p:nvPr/>
        </p:nvSpPr>
        <p:spPr>
          <a:xfrm>
            <a:off x="1260769" y="4742875"/>
            <a:ext cx="910705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035"/>
                </a:solidFill>
              </a:rPr>
              <a:t>Advertising and marketing</a:t>
            </a:r>
          </a:p>
          <a:p>
            <a:pPr marL="285750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035"/>
                </a:solidFill>
              </a:rPr>
              <a:t>Recruitment</a:t>
            </a:r>
          </a:p>
          <a:p>
            <a:pPr marL="285750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035"/>
                </a:solidFill>
              </a:rPr>
              <a:t>Application processes</a:t>
            </a:r>
          </a:p>
          <a:p>
            <a:pPr marL="285750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035"/>
                </a:solidFill>
              </a:rPr>
              <a:t>Enrollment</a:t>
            </a:r>
            <a:endParaRPr lang="en-US" dirty="0">
              <a:solidFill>
                <a:srgbClr val="0050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68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0FA04-6227-9040-92A6-9514A59B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035"/>
                </a:solidFill>
              </a:rPr>
              <a:t>Website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657E5-4675-E84E-840E-4F6D4868C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1128016"/>
          </a:xfrm>
        </p:spPr>
        <p:txBody>
          <a:bodyPr>
            <a:normAutofit/>
          </a:bodyPr>
          <a:lstStyle/>
          <a:p>
            <a:r>
              <a:rPr lang="en-US" sz="2000" dirty="0"/>
              <a:t>Office of Assessment and Accreditation</a:t>
            </a:r>
          </a:p>
          <a:p>
            <a:pPr lvl="1"/>
            <a:r>
              <a:rPr lang="en-US" sz="1400" dirty="0"/>
              <a:t>https://assessment.charlotte.edu</a:t>
            </a:r>
          </a:p>
          <a:p>
            <a:pPr lvl="1"/>
            <a:r>
              <a:rPr lang="en-US" sz="1400" dirty="0"/>
              <a:t>https://assessment.charlotte.edu/accreditation/sacscoc/substantive-change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DCAB0A6-D611-38BC-88B6-D5CCDAFC7539}"/>
              </a:ext>
            </a:extLst>
          </p:cNvPr>
          <p:cNvSpPr txBox="1">
            <a:spLocks/>
          </p:cNvSpPr>
          <p:nvPr/>
        </p:nvSpPr>
        <p:spPr>
          <a:xfrm>
            <a:off x="968638" y="3829595"/>
            <a:ext cx="5284379" cy="809284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Academic Program Planning and Authorization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  <a:latin typeface="+mn-lt"/>
              </a:rPr>
              <a:t>https://provost.charlotte.edu/curriculum-catalogs/academic-program-planning-and-authorization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4CD034B-788A-9E43-919F-9DD6BC4FF180}"/>
              </a:ext>
            </a:extLst>
          </p:cNvPr>
          <p:cNvSpPr txBox="1">
            <a:spLocks/>
          </p:cNvSpPr>
          <p:nvPr/>
        </p:nvSpPr>
        <p:spPr>
          <a:xfrm>
            <a:off x="6391563" y="2300984"/>
            <a:ext cx="4827178" cy="61086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Request for Preliminary Authorization</a:t>
            </a:r>
          </a:p>
          <a:p>
            <a:r>
              <a:rPr lang="en-US" sz="1900" b="1" dirty="0">
                <a:solidFill>
                  <a:schemeClr val="bg1"/>
                </a:solidFill>
                <a:latin typeface="+mn-lt"/>
              </a:rPr>
              <a:t>https://provost.charlotte.edu/policies-procedures/academic-policies-and-procedures/new-degree-programs-part-i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CA563A8-6F84-E142-3F43-A5D59A0D5124}"/>
              </a:ext>
            </a:extLst>
          </p:cNvPr>
          <p:cNvSpPr txBox="1">
            <a:spLocks/>
          </p:cNvSpPr>
          <p:nvPr/>
        </p:nvSpPr>
        <p:spPr>
          <a:xfrm>
            <a:off x="6396178" y="3349306"/>
            <a:ext cx="5284379" cy="80928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Request to Establish</a:t>
            </a:r>
          </a:p>
          <a:p>
            <a:pPr lvl="1"/>
            <a:r>
              <a:rPr lang="en-US" sz="1300" b="1" dirty="0">
                <a:solidFill>
                  <a:schemeClr val="bg1"/>
                </a:solidFill>
                <a:latin typeface="+mn-lt"/>
              </a:rPr>
              <a:t>https://provost.charlotte.edu/policies-procedures/academic-policies-and-procedures/new-degree-programs-part-ii-request-establish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9887BFD-87CF-00B4-3F52-9DFB4A50F318}"/>
              </a:ext>
            </a:extLst>
          </p:cNvPr>
          <p:cNvSpPr txBox="1">
            <a:spLocks/>
          </p:cNvSpPr>
          <p:nvPr/>
        </p:nvSpPr>
        <p:spPr>
          <a:xfrm>
            <a:off x="6423886" y="4540634"/>
            <a:ext cx="5284379" cy="80928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Curriculog</a:t>
            </a:r>
          </a:p>
          <a:p>
            <a:pPr lvl="1"/>
            <a:r>
              <a:rPr lang="en-US" sz="1400" b="1" dirty="0">
                <a:solidFill>
                  <a:schemeClr val="bg1"/>
                </a:solidFill>
                <a:latin typeface="+mn-lt"/>
              </a:rPr>
              <a:t>https://charlotte.curriculog.com/</a:t>
            </a:r>
          </a:p>
        </p:txBody>
      </p:sp>
      <p:sp>
        <p:nvSpPr>
          <p:cNvPr id="20" name="Footer Placeholder 15">
            <a:extLst>
              <a:ext uri="{FF2B5EF4-FFF2-40B4-BE49-F238E27FC236}">
                <a16:creationId xmlns:a16="http://schemas.microsoft.com/office/drawing/2014/main" id="{4B54E5E1-6DF4-42C1-4BC6-42F0C3488305}"/>
              </a:ext>
            </a:extLst>
          </p:cNvPr>
          <p:cNvSpPr txBox="1">
            <a:spLocks/>
          </p:cNvSpPr>
          <p:nvPr/>
        </p:nvSpPr>
        <p:spPr>
          <a:xfrm>
            <a:off x="8432800" y="6332220"/>
            <a:ext cx="3140364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17</a:t>
            </a:r>
          </a:p>
        </p:txBody>
      </p:sp>
    </p:spTree>
    <p:extLst>
      <p:ext uri="{BB962C8B-B14F-4D97-AF65-F5344CB8AC3E}">
        <p14:creationId xmlns:p14="http://schemas.microsoft.com/office/powerpoint/2010/main" val="767675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5035"/>
                </a:solidFill>
              </a:rPr>
              <a:t>Personnel Resources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03A1E73-C790-447A-974F-B3ADB5014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Christine Robinson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06E4DF9-127F-4650-8BAA-2521A378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583752"/>
            <a:ext cx="4838700" cy="574318"/>
          </a:xfrm>
        </p:spPr>
        <p:txBody>
          <a:bodyPr/>
          <a:lstStyle/>
          <a:p>
            <a:r>
              <a:rPr lang="en-US" sz="1400" b="1" dirty="0"/>
              <a:t>Assistant Provost for Institutional Effectiveness and Analytics</a:t>
            </a:r>
            <a:br>
              <a:rPr lang="en-US" sz="1400" b="1" dirty="0"/>
            </a:br>
            <a:r>
              <a:rPr lang="fr-FR" sz="1400" dirty="0"/>
              <a:t>SACSCOC </a:t>
            </a:r>
            <a:r>
              <a:rPr lang="fr-FR" sz="1400" dirty="0" err="1"/>
              <a:t>Accreditation</a:t>
            </a:r>
            <a:r>
              <a:rPr lang="fr-FR" sz="1400" dirty="0"/>
              <a:t> Liaison for UNC Charlotte</a:t>
            </a:r>
            <a:br>
              <a:rPr lang="en-US" sz="1400" dirty="0"/>
            </a:br>
            <a:r>
              <a:rPr lang="en-US" sz="1400" b="1" spc="100" dirty="0">
                <a:solidFill>
                  <a:srgbClr val="005035"/>
                </a:solidFill>
                <a:hlinkClick r:id="rId2"/>
              </a:rPr>
              <a:t>CRobinson@charlotte.edu</a:t>
            </a:r>
            <a:endParaRPr lang="en-US" sz="1400" b="1" spc="100" dirty="0">
              <a:solidFill>
                <a:srgbClr val="005035"/>
              </a:solidFill>
            </a:endParaRP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DDA232CE-EB44-41DD-920C-AEDD5C33D2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Leslie R. </a:t>
            </a:r>
            <a:r>
              <a:rPr lang="en-US" dirty="0" err="1"/>
              <a:t>Zenk</a:t>
            </a:r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A09D80D2-95FB-43C6-96F8-7EF7737C28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786982"/>
            <a:ext cx="4838700" cy="636754"/>
          </a:xfrm>
        </p:spPr>
        <p:txBody>
          <a:bodyPr/>
          <a:lstStyle/>
          <a:p>
            <a:r>
              <a:rPr lang="en-US" sz="1400" b="1" dirty="0"/>
              <a:t>Assistant Provost </a:t>
            </a:r>
            <a:r>
              <a:rPr lang="en-US" sz="1400" dirty="0"/>
              <a:t>and Campus Program Coordinator for UNC Charlotte and UNC System Office</a:t>
            </a:r>
            <a:br>
              <a:rPr lang="en-US" sz="1400" dirty="0"/>
            </a:br>
            <a:r>
              <a:rPr lang="en-US" sz="1400" b="1" spc="100" dirty="0">
                <a:solidFill>
                  <a:srgbClr val="005035"/>
                </a:solidFill>
                <a:hlinkClick r:id="rId3"/>
              </a:rPr>
              <a:t>LZenk@charlotte.edu</a:t>
            </a:r>
            <a:endParaRPr lang="en-US" sz="1400" b="1" spc="100" dirty="0">
              <a:solidFill>
                <a:srgbClr val="005035"/>
              </a:solidFill>
            </a:endParaRP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ED796758-F31D-4250-A439-D6DE9523C8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729293"/>
            <a:ext cx="4838700" cy="315915"/>
          </a:xfrm>
        </p:spPr>
        <p:txBody>
          <a:bodyPr/>
          <a:lstStyle/>
          <a:p>
            <a:r>
              <a:rPr lang="en-US" dirty="0"/>
              <a:t>Johnna Watson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CEBFC0C0-C506-47F0-AE21-8A46DB8664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400" b="1" dirty="0"/>
              <a:t>Associate Dean, Graduate School</a:t>
            </a:r>
            <a:br>
              <a:rPr lang="en-US" sz="1400" b="1" dirty="0"/>
            </a:br>
            <a:r>
              <a:rPr lang="en-US" sz="1400" dirty="0"/>
              <a:t>Resource for graduate programs</a:t>
            </a:r>
            <a:br>
              <a:rPr lang="en-US" sz="1400" dirty="0"/>
            </a:br>
            <a:r>
              <a:rPr lang="en-US" sz="1400" b="1" spc="100" dirty="0">
                <a:solidFill>
                  <a:srgbClr val="005035"/>
                </a:solidFill>
                <a:hlinkClick r:id="rId4"/>
              </a:rPr>
              <a:t>JWWatson@charlotte.edu</a:t>
            </a:r>
            <a:endParaRPr lang="en-US" sz="1400" b="1" spc="100" dirty="0">
              <a:solidFill>
                <a:srgbClr val="005035"/>
              </a:solidFill>
            </a:endParaRP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A1B673DD-4FEC-4191-8446-77B89805FF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100016"/>
            <a:ext cx="4838700" cy="315915"/>
          </a:xfrm>
        </p:spPr>
        <p:txBody>
          <a:bodyPr/>
          <a:lstStyle/>
          <a:p>
            <a:r>
              <a:rPr lang="en-US" dirty="0"/>
              <a:t>Steve Carter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1E84004F-53E7-47E5-A493-1980475C42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425200"/>
            <a:ext cx="4838700" cy="908340"/>
          </a:xfrm>
        </p:spPr>
        <p:txBody>
          <a:bodyPr/>
          <a:lstStyle/>
          <a:p>
            <a:pPr indent="-457200"/>
            <a:r>
              <a:rPr lang="en-US" sz="1400" b="1" dirty="0"/>
              <a:t>Associate Director, Strategy Implementation &amp; Reporting</a:t>
            </a:r>
          </a:p>
          <a:p>
            <a:pPr indent="-457200">
              <a:spcBef>
                <a:spcPts val="0"/>
              </a:spcBef>
            </a:pPr>
            <a:r>
              <a:rPr lang="en-US" sz="1400"/>
              <a:t>Online and off-site program approval and compliance liaison</a:t>
            </a:r>
            <a:br>
              <a:rPr lang="en-US" sz="1400" dirty="0"/>
            </a:br>
            <a:r>
              <a:rPr lang="en-US" sz="1400" b="1" spc="100" dirty="0">
                <a:solidFill>
                  <a:srgbClr val="005035"/>
                </a:solidFill>
                <a:hlinkClick r:id="rId5"/>
              </a:rPr>
              <a:t>SCarte79@charlotte.edu</a:t>
            </a:r>
            <a:endParaRPr lang="en-US" sz="1400" b="1" spc="100" dirty="0">
              <a:solidFill>
                <a:srgbClr val="005035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E91F3-E1A0-DB4A-8CD8-D9D1AB0FFB4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Annual Review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fld id="{6FCA8E82-58CD-E045-8B98-B7A85B79B752}" type="datetime4">
              <a:rPr lang="en-US" smtClean="0"/>
              <a:pPr/>
              <a:t>March 11, 2024</a:t>
            </a:fld>
            <a:endParaRPr lang="en-US" dirty="0"/>
          </a:p>
        </p:txBody>
      </p: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134DBC3C-4B84-2B75-6C26-788CC96124E5}"/>
              </a:ext>
            </a:extLst>
          </p:cNvPr>
          <p:cNvSpPr txBox="1">
            <a:spLocks/>
          </p:cNvSpPr>
          <p:nvPr/>
        </p:nvSpPr>
        <p:spPr>
          <a:xfrm>
            <a:off x="8432800" y="6332220"/>
            <a:ext cx="3140364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18</a:t>
            </a:r>
          </a:p>
        </p:txBody>
      </p:sp>
      <p:sp>
        <p:nvSpPr>
          <p:cNvPr id="6" name="Text Placeholder 52">
            <a:extLst>
              <a:ext uri="{FF2B5EF4-FFF2-40B4-BE49-F238E27FC236}">
                <a16:creationId xmlns:a16="http://schemas.microsoft.com/office/drawing/2014/main" id="{AFE4FC25-737F-C3BD-A4F6-0BC6BFF04D9C}"/>
              </a:ext>
            </a:extLst>
          </p:cNvPr>
          <p:cNvSpPr txBox="1">
            <a:spLocks/>
          </p:cNvSpPr>
          <p:nvPr/>
        </p:nvSpPr>
        <p:spPr>
          <a:xfrm>
            <a:off x="6396777" y="4693020"/>
            <a:ext cx="4838700" cy="315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Shanna Coles</a:t>
            </a:r>
          </a:p>
        </p:txBody>
      </p:sp>
      <p:sp>
        <p:nvSpPr>
          <p:cNvPr id="7" name="Text Placeholder 51">
            <a:extLst>
              <a:ext uri="{FF2B5EF4-FFF2-40B4-BE49-F238E27FC236}">
                <a16:creationId xmlns:a16="http://schemas.microsoft.com/office/drawing/2014/main" id="{D899A930-8897-535A-68EF-C32C62EA39F9}"/>
              </a:ext>
            </a:extLst>
          </p:cNvPr>
          <p:cNvSpPr txBox="1">
            <a:spLocks/>
          </p:cNvSpPr>
          <p:nvPr/>
        </p:nvSpPr>
        <p:spPr>
          <a:xfrm>
            <a:off x="6396777" y="5018204"/>
            <a:ext cx="4838700" cy="908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/>
            <a:r>
              <a:rPr lang="en-US" sz="1400" b="1" dirty="0"/>
              <a:t>Associate Director, Program Development &amp; Learner Solutions</a:t>
            </a:r>
          </a:p>
          <a:p>
            <a:pPr indent="-457200">
              <a:spcBef>
                <a:spcPts val="0"/>
              </a:spcBef>
            </a:pPr>
            <a:r>
              <a:rPr lang="en-US" sz="1400" dirty="0"/>
              <a:t>School of Professional Studies</a:t>
            </a:r>
            <a:br>
              <a:rPr lang="en-US" sz="1400" dirty="0"/>
            </a:br>
            <a:r>
              <a:rPr lang="en-US" sz="1400" b="1" spc="100" dirty="0">
                <a:solidFill>
                  <a:srgbClr val="005035"/>
                </a:solidFill>
                <a:hlinkClick r:id="rId6"/>
              </a:rPr>
              <a:t>ShannaColes@charlotte.edu</a:t>
            </a:r>
            <a:endParaRPr lang="en-US" sz="1400" b="1" spc="100" dirty="0">
              <a:solidFill>
                <a:srgbClr val="0050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42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035"/>
                </a:solidFill>
              </a:rPr>
              <a:t>Questions?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F0F25866-5DB1-334A-8037-692579FBD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5035"/>
                </a:solidFill>
                <a:latin typeface="+mj-lt"/>
              </a:rPr>
              <a:t>Think years, not months.</a:t>
            </a:r>
          </a:p>
          <a:p>
            <a:r>
              <a:rPr lang="en-US" dirty="0"/>
              <a:t>We look forward to working with you. </a:t>
            </a:r>
          </a:p>
          <a:p>
            <a:endParaRPr lang="en-US" dirty="0"/>
          </a:p>
        </p:txBody>
      </p:sp>
      <p:pic>
        <p:nvPicPr>
          <p:cNvPr id="13" name="Picture Placeholder 12" descr="Portrait of a team member">
            <a:extLst>
              <a:ext uri="{FF2B5EF4-FFF2-40B4-BE49-F238E27FC236}">
                <a16:creationId xmlns:a16="http://schemas.microsoft.com/office/drawing/2014/main" id="{EC944911-7CDD-41CC-A7F0-5B0CF85D54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Footer Placeholder 15">
            <a:extLst>
              <a:ext uri="{FF2B5EF4-FFF2-40B4-BE49-F238E27FC236}">
                <a16:creationId xmlns:a16="http://schemas.microsoft.com/office/drawing/2014/main" id="{03BF8AB0-9818-C970-7B78-D23194B4DA1B}"/>
              </a:ext>
            </a:extLst>
          </p:cNvPr>
          <p:cNvSpPr txBox="1">
            <a:spLocks/>
          </p:cNvSpPr>
          <p:nvPr/>
        </p:nvSpPr>
        <p:spPr>
          <a:xfrm>
            <a:off x="8432800" y="6332220"/>
            <a:ext cx="3140364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</a:t>
            </a:r>
            <a:r>
              <a:rPr lang="en-US" sz="1200">
                <a:solidFill>
                  <a:srgbClr val="005035"/>
                </a:solidFill>
              </a:rPr>
              <a:t>	19</a:t>
            </a:r>
            <a:endParaRPr lang="en-US" sz="1200" dirty="0">
              <a:solidFill>
                <a:srgbClr val="0050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8E3DBE-7D09-65D4-FFA7-7A119508B220}"/>
              </a:ext>
            </a:extLst>
          </p:cNvPr>
          <p:cNvSpPr/>
          <p:nvPr/>
        </p:nvSpPr>
        <p:spPr>
          <a:xfrm>
            <a:off x="683491" y="1690255"/>
            <a:ext cx="2484582" cy="40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85D100-E64C-B449-CBE9-602657A64A15}"/>
              </a:ext>
            </a:extLst>
          </p:cNvPr>
          <p:cNvSpPr txBox="1">
            <a:spLocks/>
          </p:cNvSpPr>
          <p:nvPr/>
        </p:nvSpPr>
        <p:spPr>
          <a:xfrm>
            <a:off x="812800" y="334519"/>
            <a:ext cx="4330988" cy="151401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solidFill>
                  <a:srgbClr val="005035"/>
                </a:solidFill>
                <a:latin typeface="+mj-lt"/>
              </a:rPr>
              <a:t>Review and Approval Processes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A555EB-345E-264B-8E50-A4CC9CFC0D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55" t="49117" r="13939" b="17760"/>
          <a:stretch/>
        </p:blipFill>
        <p:spPr>
          <a:xfrm>
            <a:off x="1597891" y="2523836"/>
            <a:ext cx="9522691" cy="2170655"/>
          </a:xfrm>
          <a:prstGeom prst="rect">
            <a:avLst/>
          </a:prstGeom>
        </p:spPr>
      </p:pic>
      <p:sp>
        <p:nvSpPr>
          <p:cNvPr id="17" name="Footer Placeholder 15">
            <a:extLst>
              <a:ext uri="{FF2B5EF4-FFF2-40B4-BE49-F238E27FC236}">
                <a16:creationId xmlns:a16="http://schemas.microsoft.com/office/drawing/2014/main" id="{BF618FB5-BA6C-2DD4-B78B-984C57B9A6AB}"/>
              </a:ext>
            </a:extLst>
          </p:cNvPr>
          <p:cNvSpPr txBox="1">
            <a:spLocks/>
          </p:cNvSpPr>
          <p:nvPr/>
        </p:nvSpPr>
        <p:spPr>
          <a:xfrm>
            <a:off x="8432800" y="6332220"/>
            <a:ext cx="3057236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2</a:t>
            </a:r>
          </a:p>
        </p:txBody>
      </p:sp>
    </p:spTree>
    <p:extLst>
      <p:ext uri="{BB962C8B-B14F-4D97-AF65-F5344CB8AC3E}">
        <p14:creationId xmlns:p14="http://schemas.microsoft.com/office/powerpoint/2010/main" val="2768624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5">
            <a:extLst>
              <a:ext uri="{FF2B5EF4-FFF2-40B4-BE49-F238E27FC236}">
                <a16:creationId xmlns:a16="http://schemas.microsoft.com/office/drawing/2014/main" id="{D607091A-817A-4414-95FD-0AFAB2D343D9}"/>
              </a:ext>
            </a:extLst>
          </p:cNvPr>
          <p:cNvSpPr txBox="1">
            <a:spLocks/>
          </p:cNvSpPr>
          <p:nvPr/>
        </p:nvSpPr>
        <p:spPr>
          <a:xfrm>
            <a:off x="8432800" y="6332220"/>
            <a:ext cx="3057236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5795D-52F9-E420-95BB-40F8116F73F2}"/>
              </a:ext>
            </a:extLst>
          </p:cNvPr>
          <p:cNvSpPr/>
          <p:nvPr/>
        </p:nvSpPr>
        <p:spPr>
          <a:xfrm>
            <a:off x="6834909" y="3158836"/>
            <a:ext cx="2290618" cy="1662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1EA5540-868F-D120-7A37-F448BAC0C5C7}"/>
              </a:ext>
            </a:extLst>
          </p:cNvPr>
          <p:cNvSpPr txBox="1">
            <a:spLocks/>
          </p:cNvSpPr>
          <p:nvPr/>
        </p:nvSpPr>
        <p:spPr>
          <a:xfrm>
            <a:off x="812799" y="334519"/>
            <a:ext cx="6234545" cy="151401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solidFill>
                  <a:srgbClr val="005035"/>
                </a:solidFill>
                <a:latin typeface="+mj-lt"/>
              </a:rPr>
              <a:t>Review and Approval:</a:t>
            </a:r>
            <a:br>
              <a:rPr lang="en-US" sz="3600" dirty="0">
                <a:solidFill>
                  <a:srgbClr val="005035"/>
                </a:solidFill>
                <a:latin typeface="+mj-lt"/>
              </a:rPr>
            </a:br>
            <a:r>
              <a:rPr lang="en-US" sz="3600" dirty="0">
                <a:solidFill>
                  <a:srgbClr val="005035"/>
                </a:solidFill>
                <a:latin typeface="+mj-lt"/>
              </a:rPr>
              <a:t>University and UNC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424407-0709-DB89-D463-3ADD0792AB68}"/>
              </a:ext>
            </a:extLst>
          </p:cNvPr>
          <p:cNvSpPr txBox="1"/>
          <p:nvPr/>
        </p:nvSpPr>
        <p:spPr>
          <a:xfrm>
            <a:off x="812799" y="1644073"/>
            <a:ext cx="9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5035"/>
                </a:solidFill>
                <a:latin typeface="+mj-lt"/>
              </a:rPr>
              <a:t>New degree program procedures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9A07E3-7D50-606A-96EA-2DA37380F296}"/>
              </a:ext>
            </a:extLst>
          </p:cNvPr>
          <p:cNvSpPr txBox="1"/>
          <p:nvPr/>
        </p:nvSpPr>
        <p:spPr>
          <a:xfrm>
            <a:off x="1256145" y="2207491"/>
            <a:ext cx="91070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  <a:hlinkClick r:id="rId3"/>
              </a:rPr>
              <a:t>Request for Preliminary Authorization (formerly “Letter of Intent”)</a:t>
            </a:r>
            <a:endParaRPr lang="en-US" sz="2000" b="1" dirty="0">
              <a:solidFill>
                <a:srgbClr val="005035"/>
              </a:solidFill>
            </a:endParaRPr>
          </a:p>
          <a:p>
            <a:pPr marL="800100" lvl="1" indent="-342900">
              <a:spcBef>
                <a:spcPts val="1200"/>
              </a:spcBef>
              <a:buClr>
                <a:srgbClr val="005035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005035"/>
                </a:solidFill>
              </a:rPr>
              <a:t>Department(s) proposes program to appropriate Dean.</a:t>
            </a:r>
          </a:p>
          <a:p>
            <a:pPr marL="800100" lvl="1" indent="-342900">
              <a:spcBef>
                <a:spcPts val="1200"/>
              </a:spcBef>
              <a:buClr>
                <a:srgbClr val="005035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005035"/>
                </a:solidFill>
              </a:rPr>
              <a:t>Dean consults with the Provost and seeks authorization to proceed with </a:t>
            </a:r>
            <a:r>
              <a:rPr lang="en-US" sz="1600" dirty="0">
                <a:solidFill>
                  <a:srgbClr val="005035"/>
                </a:solidFill>
                <a:hlinkClick r:id="rId4"/>
              </a:rPr>
              <a:t>Request for Preliminary Authorization</a:t>
            </a:r>
            <a:r>
              <a:rPr lang="en-US" sz="1600" dirty="0">
                <a:solidFill>
                  <a:srgbClr val="005035"/>
                </a:solidFill>
              </a:rPr>
              <a:t>.  </a:t>
            </a:r>
          </a:p>
          <a:p>
            <a:pPr marL="800100" lvl="1" indent="-342900">
              <a:spcBef>
                <a:spcPts val="1200"/>
              </a:spcBef>
              <a:buClr>
                <a:srgbClr val="005035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005035"/>
                </a:solidFill>
              </a:rPr>
              <a:t>Dean consults with the Assistant Provost to schedule a 90-minute Kick-Off Meeting.</a:t>
            </a:r>
          </a:p>
          <a:p>
            <a:pPr marL="800100" lvl="1" indent="-342900">
              <a:spcBef>
                <a:spcPts val="1200"/>
              </a:spcBef>
              <a:buClr>
                <a:srgbClr val="005035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005035"/>
                </a:solidFill>
              </a:rPr>
              <a:t>Department(s)/program(s) drafts and uploads a New Degree Program - Part One: Request for Preliminary Authorization form to </a:t>
            </a:r>
            <a:r>
              <a:rPr lang="en-US" sz="1600" dirty="0">
                <a:solidFill>
                  <a:srgbClr val="005035"/>
                </a:solidFill>
                <a:hlinkClick r:id="rId5"/>
              </a:rPr>
              <a:t>Curriculog</a:t>
            </a:r>
            <a:r>
              <a:rPr lang="en-US" sz="1600" dirty="0">
                <a:solidFill>
                  <a:srgbClr val="005035"/>
                </a:solidFill>
              </a:rPr>
              <a:t>. These addendums should also be included:</a:t>
            </a:r>
          </a:p>
          <a:p>
            <a:pPr marL="1257300" lvl="2" indent="-342900">
              <a:spcBef>
                <a:spcPts val="1200"/>
              </a:spcBef>
              <a:buClr>
                <a:srgbClr val="005035"/>
              </a:buClr>
              <a:buFont typeface="+mj-lt"/>
              <a:buAutoNum type="alphaLcParenR"/>
            </a:pPr>
            <a:r>
              <a:rPr lang="en-US" sz="1600" dirty="0">
                <a:solidFill>
                  <a:srgbClr val="005035"/>
                </a:solidFill>
                <a:hlinkClick r:id="rId6"/>
              </a:rPr>
              <a:t>Substantive Change Planning Questionnaire</a:t>
            </a:r>
            <a:r>
              <a:rPr lang="en-US" sz="1600" dirty="0">
                <a:solidFill>
                  <a:srgbClr val="005035"/>
                </a:solidFill>
              </a:rPr>
              <a:t> and</a:t>
            </a:r>
          </a:p>
          <a:p>
            <a:pPr marL="1257300" lvl="2" indent="-342900">
              <a:spcBef>
                <a:spcPts val="1200"/>
              </a:spcBef>
              <a:buClr>
                <a:srgbClr val="005035"/>
              </a:buClr>
              <a:buFont typeface="+mj-lt"/>
              <a:buAutoNum type="alphaLcParenR"/>
            </a:pPr>
            <a:r>
              <a:rPr lang="en-US" sz="1600" dirty="0">
                <a:solidFill>
                  <a:srgbClr val="005035"/>
                </a:solidFill>
                <a:hlinkClick r:id="rId7"/>
              </a:rPr>
              <a:t>UNC System Academic Program Planning Financial Worksheet</a:t>
            </a:r>
            <a:r>
              <a:rPr lang="en-US" sz="1600" dirty="0">
                <a:solidFill>
                  <a:srgbClr val="005035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988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5">
            <a:extLst>
              <a:ext uri="{FF2B5EF4-FFF2-40B4-BE49-F238E27FC236}">
                <a16:creationId xmlns:a16="http://schemas.microsoft.com/office/drawing/2014/main" id="{D607091A-817A-4414-95FD-0AFAB2D343D9}"/>
              </a:ext>
            </a:extLst>
          </p:cNvPr>
          <p:cNvSpPr txBox="1">
            <a:spLocks/>
          </p:cNvSpPr>
          <p:nvPr/>
        </p:nvSpPr>
        <p:spPr>
          <a:xfrm>
            <a:off x="8432800" y="6332220"/>
            <a:ext cx="3057236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5795D-52F9-E420-95BB-40F8116F73F2}"/>
              </a:ext>
            </a:extLst>
          </p:cNvPr>
          <p:cNvSpPr/>
          <p:nvPr/>
        </p:nvSpPr>
        <p:spPr>
          <a:xfrm>
            <a:off x="6834909" y="3158836"/>
            <a:ext cx="2290618" cy="1662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1EA5540-868F-D120-7A37-F448BAC0C5C7}"/>
              </a:ext>
            </a:extLst>
          </p:cNvPr>
          <p:cNvSpPr txBox="1">
            <a:spLocks/>
          </p:cNvSpPr>
          <p:nvPr/>
        </p:nvSpPr>
        <p:spPr>
          <a:xfrm>
            <a:off x="812799" y="334519"/>
            <a:ext cx="6864710" cy="151401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solidFill>
                  <a:srgbClr val="005035"/>
                </a:solidFill>
                <a:latin typeface="+mj-lt"/>
              </a:rPr>
              <a:t>Review and Approval:</a:t>
            </a:r>
            <a:br>
              <a:rPr lang="en-US" sz="3600" dirty="0">
                <a:solidFill>
                  <a:srgbClr val="005035"/>
                </a:solidFill>
                <a:latin typeface="+mj-lt"/>
              </a:rPr>
            </a:br>
            <a:r>
              <a:rPr lang="en-US" sz="3600" dirty="0">
                <a:solidFill>
                  <a:srgbClr val="005035"/>
                </a:solidFill>
                <a:latin typeface="+mj-lt"/>
              </a:rPr>
              <a:t>University and UNC System </a:t>
            </a:r>
            <a:r>
              <a:rPr lang="en-US" sz="2400" dirty="0">
                <a:solidFill>
                  <a:srgbClr val="005035"/>
                </a:solidFill>
                <a:latin typeface="+mj-lt"/>
              </a:rPr>
              <a:t>(cont.)</a:t>
            </a:r>
            <a:endParaRPr lang="en-US" sz="3600" dirty="0">
              <a:solidFill>
                <a:srgbClr val="005035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424407-0709-DB89-D463-3ADD0792AB68}"/>
              </a:ext>
            </a:extLst>
          </p:cNvPr>
          <p:cNvSpPr txBox="1"/>
          <p:nvPr/>
        </p:nvSpPr>
        <p:spPr>
          <a:xfrm>
            <a:off x="812799" y="1644073"/>
            <a:ext cx="9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5035"/>
                </a:solidFill>
                <a:latin typeface="+mj-lt"/>
              </a:rPr>
              <a:t>New degree program procedures (cont.)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9A07E3-7D50-606A-96EA-2DA37380F296}"/>
              </a:ext>
            </a:extLst>
          </p:cNvPr>
          <p:cNvSpPr txBox="1"/>
          <p:nvPr/>
        </p:nvSpPr>
        <p:spPr>
          <a:xfrm>
            <a:off x="1256145" y="2207491"/>
            <a:ext cx="910705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  <a:hlinkClick r:id="rId3"/>
              </a:rPr>
              <a:t>Request for Preliminary Authorization (formerly “Letter of Intent”)</a:t>
            </a:r>
            <a:r>
              <a:rPr lang="en-US" sz="2000" b="1" dirty="0">
                <a:solidFill>
                  <a:srgbClr val="005035"/>
                </a:solidFill>
              </a:rPr>
              <a:t> (cont.)</a:t>
            </a:r>
          </a:p>
          <a:p>
            <a:pPr lvl="1">
              <a:spcBef>
                <a:spcPts val="1200"/>
              </a:spcBef>
              <a:buClr>
                <a:srgbClr val="005035"/>
              </a:buClr>
            </a:pPr>
            <a:r>
              <a:rPr lang="en-US" b="1" dirty="0">
                <a:solidFill>
                  <a:srgbClr val="005035"/>
                </a:solidFill>
              </a:rPr>
              <a:t>Note:</a:t>
            </a:r>
            <a:r>
              <a:rPr lang="en-US" dirty="0">
                <a:solidFill>
                  <a:srgbClr val="005035"/>
                </a:solidFill>
              </a:rPr>
              <a:t> If the proposed program includes online and/or off-campus delivery, </a:t>
            </a:r>
            <a:r>
              <a:rPr lang="en-US" dirty="0">
                <a:solidFill>
                  <a:srgbClr val="005035"/>
                </a:solidFill>
                <a:hlinkClick r:id="rId4"/>
              </a:rPr>
              <a:t>Program Form 4: Program Delivery</a:t>
            </a:r>
            <a:r>
              <a:rPr lang="en-US" dirty="0">
                <a:solidFill>
                  <a:srgbClr val="005035"/>
                </a:solidFill>
              </a:rPr>
              <a:t> should also be completed within </a:t>
            </a:r>
            <a:r>
              <a:rPr lang="en-US" dirty="0">
                <a:solidFill>
                  <a:srgbClr val="005035"/>
                </a:solidFill>
                <a:hlinkClick r:id="rId5"/>
              </a:rPr>
              <a:t>Curriculog</a:t>
            </a:r>
            <a:r>
              <a:rPr lang="en-US" dirty="0">
                <a:solidFill>
                  <a:srgbClr val="005035"/>
                </a:solidFill>
              </a:rPr>
              <a:t>.</a:t>
            </a:r>
            <a:br>
              <a:rPr lang="en-US" dirty="0">
                <a:solidFill>
                  <a:srgbClr val="005035"/>
                </a:solidFill>
              </a:rPr>
            </a:br>
            <a:endParaRPr lang="en-US" dirty="0">
              <a:solidFill>
                <a:srgbClr val="005035"/>
              </a:solidFill>
            </a:endParaRPr>
          </a:p>
          <a:p>
            <a:pPr marL="800100" lvl="1" indent="-342900">
              <a:spcBef>
                <a:spcPts val="1200"/>
              </a:spcBef>
              <a:buClr>
                <a:srgbClr val="005035"/>
              </a:buClr>
              <a:buFont typeface="+mj-lt"/>
              <a:buAutoNum type="arabicPeriod" startAt="5"/>
            </a:pPr>
            <a:r>
              <a:rPr lang="en-US" dirty="0">
                <a:solidFill>
                  <a:srgbClr val="005035"/>
                </a:solidFill>
              </a:rPr>
              <a:t>Within </a:t>
            </a:r>
            <a:r>
              <a:rPr lang="en-US" dirty="0">
                <a:solidFill>
                  <a:srgbClr val="005035"/>
                </a:solidFill>
                <a:hlinkClick r:id="rId5"/>
              </a:rPr>
              <a:t>Curriculog</a:t>
            </a:r>
            <a:r>
              <a:rPr lang="en-US" dirty="0">
                <a:solidFill>
                  <a:srgbClr val="005035"/>
                </a:solidFill>
              </a:rPr>
              <a:t>, the </a:t>
            </a:r>
            <a:r>
              <a:rPr lang="en-US" dirty="0">
                <a:solidFill>
                  <a:srgbClr val="005035"/>
                </a:solidFill>
                <a:hlinkClick r:id="rId6"/>
              </a:rPr>
              <a:t>Request for Preliminary Authorization</a:t>
            </a:r>
            <a:r>
              <a:rPr lang="en-US" dirty="0">
                <a:solidFill>
                  <a:srgbClr val="005035"/>
                </a:solidFill>
              </a:rPr>
              <a:t> is routed to: Department Chair(s), Dean(s), Office of Assessment, Dean of the Graduate School (if applicable), and the Graduate Council or Undergraduate Course and Curriculum Committee, as appropriate.</a:t>
            </a:r>
            <a:br>
              <a:rPr lang="en-US" dirty="0">
                <a:solidFill>
                  <a:srgbClr val="005035"/>
                </a:solidFill>
              </a:rPr>
            </a:br>
            <a:endParaRPr lang="en-US" dirty="0">
              <a:solidFill>
                <a:srgbClr val="005035"/>
              </a:solidFill>
            </a:endParaRPr>
          </a:p>
          <a:p>
            <a:pPr marL="800100" lvl="1" indent="-342900">
              <a:spcBef>
                <a:spcPts val="1200"/>
              </a:spcBef>
              <a:buClr>
                <a:srgbClr val="005035"/>
              </a:buClr>
              <a:buFont typeface="+mj-lt"/>
              <a:buAutoNum type="arabicPeriod" startAt="5"/>
            </a:pPr>
            <a:r>
              <a:rPr lang="en-US" dirty="0">
                <a:solidFill>
                  <a:srgbClr val="005035"/>
                </a:solidFill>
              </a:rPr>
              <a:t>Following review by the Graduate Council/Undergraduate Course and Curriculum Committee, the proposal is routed via </a:t>
            </a:r>
            <a:r>
              <a:rPr lang="en-US" dirty="0">
                <a:solidFill>
                  <a:srgbClr val="005035"/>
                </a:solidFill>
                <a:hlinkClick r:id="rId5"/>
              </a:rPr>
              <a:t>Curriculog</a:t>
            </a:r>
            <a:r>
              <a:rPr lang="en-US" dirty="0">
                <a:solidFill>
                  <a:srgbClr val="005035"/>
                </a:solidFill>
              </a:rPr>
              <a:t> to the Faculty President for notification and to the Provost and Office of Academic Affairs for review.</a:t>
            </a:r>
          </a:p>
        </p:txBody>
      </p:sp>
    </p:spTree>
    <p:extLst>
      <p:ext uri="{BB962C8B-B14F-4D97-AF65-F5344CB8AC3E}">
        <p14:creationId xmlns:p14="http://schemas.microsoft.com/office/powerpoint/2010/main" val="166510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5">
            <a:extLst>
              <a:ext uri="{FF2B5EF4-FFF2-40B4-BE49-F238E27FC236}">
                <a16:creationId xmlns:a16="http://schemas.microsoft.com/office/drawing/2014/main" id="{D607091A-817A-4414-95FD-0AFAB2D343D9}"/>
              </a:ext>
            </a:extLst>
          </p:cNvPr>
          <p:cNvSpPr txBox="1">
            <a:spLocks/>
          </p:cNvSpPr>
          <p:nvPr/>
        </p:nvSpPr>
        <p:spPr>
          <a:xfrm>
            <a:off x="8432800" y="6332220"/>
            <a:ext cx="3057236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5795D-52F9-E420-95BB-40F8116F73F2}"/>
              </a:ext>
            </a:extLst>
          </p:cNvPr>
          <p:cNvSpPr/>
          <p:nvPr/>
        </p:nvSpPr>
        <p:spPr>
          <a:xfrm>
            <a:off x="6834909" y="3158836"/>
            <a:ext cx="2290618" cy="1662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1EA5540-868F-D120-7A37-F448BAC0C5C7}"/>
              </a:ext>
            </a:extLst>
          </p:cNvPr>
          <p:cNvSpPr txBox="1">
            <a:spLocks/>
          </p:cNvSpPr>
          <p:nvPr/>
        </p:nvSpPr>
        <p:spPr>
          <a:xfrm>
            <a:off x="812799" y="334519"/>
            <a:ext cx="7915565" cy="151401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solidFill>
                  <a:srgbClr val="005035"/>
                </a:solidFill>
                <a:latin typeface="+mj-lt"/>
              </a:rPr>
              <a:t>Review and Approval:</a:t>
            </a:r>
            <a:br>
              <a:rPr lang="en-US" sz="3600" dirty="0">
                <a:solidFill>
                  <a:srgbClr val="005035"/>
                </a:solidFill>
                <a:latin typeface="+mj-lt"/>
              </a:rPr>
            </a:br>
            <a:r>
              <a:rPr lang="en-US" sz="3600" dirty="0">
                <a:solidFill>
                  <a:srgbClr val="005035"/>
                </a:solidFill>
                <a:latin typeface="+mj-lt"/>
              </a:rPr>
              <a:t>University and UNC System </a:t>
            </a:r>
            <a:r>
              <a:rPr lang="en-US" dirty="0">
                <a:solidFill>
                  <a:srgbClr val="005035"/>
                </a:solidFill>
                <a:latin typeface="+mj-lt"/>
              </a:rPr>
              <a:t>(cont.)</a:t>
            </a:r>
            <a:endParaRPr lang="en-US" sz="3600" dirty="0">
              <a:solidFill>
                <a:srgbClr val="005035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424407-0709-DB89-D463-3ADD0792AB68}"/>
              </a:ext>
            </a:extLst>
          </p:cNvPr>
          <p:cNvSpPr txBox="1"/>
          <p:nvPr/>
        </p:nvSpPr>
        <p:spPr>
          <a:xfrm>
            <a:off x="812799" y="1644073"/>
            <a:ext cx="9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5035"/>
                </a:solidFill>
                <a:latin typeface="+mj-lt"/>
              </a:rPr>
              <a:t>New degree program procedures (cont.)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9A07E3-7D50-606A-96EA-2DA37380F296}"/>
              </a:ext>
            </a:extLst>
          </p:cNvPr>
          <p:cNvSpPr txBox="1"/>
          <p:nvPr/>
        </p:nvSpPr>
        <p:spPr>
          <a:xfrm>
            <a:off x="1256145" y="2346031"/>
            <a:ext cx="910705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  <a:hlinkClick r:id="rId3"/>
              </a:rPr>
              <a:t>Request to Establish</a:t>
            </a:r>
            <a:endParaRPr lang="en-US" sz="2000" b="1" dirty="0">
              <a:solidFill>
                <a:srgbClr val="005035"/>
              </a:solidFill>
            </a:endParaRP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Franklin Gothic Book" panose="020B0503020102020204" pitchFamily="34" charset="0"/>
              </a:rPr>
              <a:t>Draft and upload the </a:t>
            </a:r>
            <a:r>
              <a:rPr lang="en-US" u="sng" dirty="0">
                <a:latin typeface="Franklin Gothic Book" panose="020B0503020102020204" pitchFamily="34" charset="0"/>
                <a:hlinkClick r:id="rId4"/>
              </a:rPr>
              <a:t>Request to Establish</a:t>
            </a:r>
            <a:r>
              <a:rPr lang="en-US" dirty="0">
                <a:solidFill>
                  <a:srgbClr val="005035"/>
                </a:solidFill>
                <a:latin typeface="Franklin Gothic Book" panose="020B0503020102020204" pitchFamily="34" charset="0"/>
                <a:hlinkClick r:id="rId4"/>
              </a:rPr>
              <a:t> form</a:t>
            </a:r>
            <a:endParaRPr lang="en-US" dirty="0">
              <a:solidFill>
                <a:srgbClr val="005035"/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  <a:latin typeface="Franklin Gothic Book" panose="020B0503020102020204" pitchFamily="34" charset="0"/>
              </a:rPr>
              <a:t>Complete </a:t>
            </a:r>
            <a:r>
              <a:rPr lang="en-US" dirty="0">
                <a:solidFill>
                  <a:srgbClr val="005035"/>
                </a:solidFill>
                <a:latin typeface="Franklin Gothic Book" panose="020B0503020102020204" pitchFamily="34" charset="0"/>
                <a:hlinkClick r:id="rId5"/>
              </a:rPr>
              <a:t>Student Learning Outcomes Assessment Plan</a:t>
            </a:r>
            <a:endParaRPr lang="en-US" dirty="0">
              <a:solidFill>
                <a:srgbClr val="005035"/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  <a:latin typeface="Franklin Gothic Book" panose="020B0503020102020204" pitchFamily="34" charset="0"/>
              </a:rPr>
              <a:t>If needed, update the</a:t>
            </a:r>
            <a:r>
              <a:rPr lang="en-US" dirty="0">
                <a:latin typeface="Franklin Gothic Book" panose="020B0503020102020204" pitchFamily="34" charset="0"/>
              </a:rPr>
              <a:t> </a:t>
            </a:r>
            <a:r>
              <a:rPr lang="en-US" u="sng" dirty="0">
                <a:latin typeface="Franklin Gothic Book" panose="020B0503020102020204" pitchFamily="34" charset="0"/>
                <a:hlinkClick r:id="rId6"/>
              </a:rPr>
              <a:t>UNC System Academic Program Planning Financial Worksheet</a:t>
            </a:r>
            <a:endParaRPr lang="en-US" dirty="0">
              <a:solidFill>
                <a:srgbClr val="005035"/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Franklin Gothic Book" panose="020B0503020102020204" pitchFamily="34" charset="0"/>
              </a:rPr>
              <a:t>If SACSCOC Prospectus is required (see Substantive Change Planning Questionnaire step in </a:t>
            </a:r>
            <a:r>
              <a:rPr lang="en-US" u="sng" dirty="0">
                <a:solidFill>
                  <a:srgbClr val="005035"/>
                </a:solidFill>
                <a:latin typeface="Franklin Gothic Book" panose="020B05030201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 I: Request for Preliminary Authorization procedure</a:t>
            </a:r>
            <a:r>
              <a:rPr lang="en-US" dirty="0">
                <a:solidFill>
                  <a:srgbClr val="333333"/>
                </a:solidFill>
                <a:latin typeface="Franklin Gothic Book" panose="020B0503020102020204" pitchFamily="34" charset="0"/>
              </a:rPr>
              <a:t>), submit </a:t>
            </a:r>
            <a:r>
              <a:rPr lang="en-US" u="sng" dirty="0">
                <a:solidFill>
                  <a:srgbClr val="005035"/>
                </a:solidFill>
                <a:latin typeface="Franklin Gothic Book" panose="020B05030201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Faculty Roster form</a:t>
            </a:r>
            <a:r>
              <a:rPr lang="en-US" dirty="0">
                <a:solidFill>
                  <a:srgbClr val="333333"/>
                </a:solidFill>
                <a:latin typeface="Franklin Gothic Book" panose="020B0503020102020204" pitchFamily="34" charset="0"/>
              </a:rPr>
              <a:t> as part of Request to Establish.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Franklin Gothic Book" panose="020B0503020102020204" pitchFamily="34" charset="0"/>
              </a:rPr>
              <a:t>Within </a:t>
            </a:r>
            <a:r>
              <a:rPr lang="en-US" dirty="0">
                <a:solidFill>
                  <a:srgbClr val="333333"/>
                </a:solidFill>
                <a:latin typeface="Franklin Gothic Book" panose="020B0503020102020204" pitchFamily="34" charset="0"/>
                <a:hlinkClick r:id="rId9"/>
              </a:rPr>
              <a:t>Curriculog</a:t>
            </a:r>
            <a:r>
              <a:rPr lang="en-US" dirty="0">
                <a:solidFill>
                  <a:srgbClr val="333333"/>
                </a:solidFill>
                <a:latin typeface="Franklin Gothic Book" panose="020B0503020102020204" pitchFamily="34" charset="0"/>
              </a:rPr>
              <a:t>, the </a:t>
            </a:r>
            <a:r>
              <a:rPr lang="en-US" dirty="0">
                <a:solidFill>
                  <a:srgbClr val="333333"/>
                </a:solidFill>
                <a:latin typeface="Franklin Gothic Book" panose="020B0503020102020204" pitchFamily="34" charset="0"/>
                <a:hlinkClick r:id="rId4"/>
              </a:rPr>
              <a:t>Request to Establish</a:t>
            </a:r>
            <a:r>
              <a:rPr lang="en-US" dirty="0">
                <a:solidFill>
                  <a:srgbClr val="333333"/>
                </a:solidFill>
                <a:latin typeface="Franklin Gothic Book" panose="020B0503020102020204" pitchFamily="34" charset="0"/>
              </a:rPr>
              <a:t> is routed through the faculty governance review process with notification to the Assistant Provost. 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Following Faculty Council approval, the proposal is routed via </a:t>
            </a:r>
            <a:r>
              <a:rPr lang="en-US" dirty="0">
                <a:solidFill>
                  <a:srgbClr val="005035"/>
                </a:solidFill>
                <a:hlinkClick r:id="rId9"/>
              </a:rPr>
              <a:t>Curriculog</a:t>
            </a:r>
            <a:r>
              <a:rPr lang="en-US" dirty="0">
                <a:solidFill>
                  <a:srgbClr val="005035"/>
                </a:solidFill>
              </a:rPr>
              <a:t> to the Provost and Office of Academic Affairs for review.</a:t>
            </a:r>
            <a:br>
              <a:rPr lang="en-US" dirty="0">
                <a:solidFill>
                  <a:srgbClr val="005035"/>
                </a:solidFill>
              </a:rPr>
            </a:br>
            <a:endParaRPr lang="en-US" dirty="0">
              <a:solidFill>
                <a:srgbClr val="0050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9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5">
            <a:extLst>
              <a:ext uri="{FF2B5EF4-FFF2-40B4-BE49-F238E27FC236}">
                <a16:creationId xmlns:a16="http://schemas.microsoft.com/office/drawing/2014/main" id="{D607091A-817A-4414-95FD-0AFAB2D343D9}"/>
              </a:ext>
            </a:extLst>
          </p:cNvPr>
          <p:cNvSpPr txBox="1">
            <a:spLocks/>
          </p:cNvSpPr>
          <p:nvPr/>
        </p:nvSpPr>
        <p:spPr>
          <a:xfrm>
            <a:off x="8432800" y="6332220"/>
            <a:ext cx="3057236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5795D-52F9-E420-95BB-40F8116F73F2}"/>
              </a:ext>
            </a:extLst>
          </p:cNvPr>
          <p:cNvSpPr/>
          <p:nvPr/>
        </p:nvSpPr>
        <p:spPr>
          <a:xfrm>
            <a:off x="6834909" y="3158836"/>
            <a:ext cx="2290618" cy="1662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1EA5540-868F-D120-7A37-F448BAC0C5C7}"/>
              </a:ext>
            </a:extLst>
          </p:cNvPr>
          <p:cNvSpPr txBox="1">
            <a:spLocks/>
          </p:cNvSpPr>
          <p:nvPr/>
        </p:nvSpPr>
        <p:spPr>
          <a:xfrm>
            <a:off x="812799" y="334519"/>
            <a:ext cx="7915565" cy="151401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solidFill>
                  <a:srgbClr val="005035"/>
                </a:solidFill>
                <a:latin typeface="+mj-lt"/>
              </a:rPr>
              <a:t>Review and Approval:</a:t>
            </a:r>
            <a:br>
              <a:rPr lang="en-US" sz="3600" dirty="0">
                <a:solidFill>
                  <a:srgbClr val="005035"/>
                </a:solidFill>
                <a:latin typeface="+mj-lt"/>
              </a:rPr>
            </a:br>
            <a:r>
              <a:rPr lang="en-US" sz="3600" dirty="0">
                <a:solidFill>
                  <a:srgbClr val="005035"/>
                </a:solidFill>
                <a:latin typeface="+mj-lt"/>
              </a:rPr>
              <a:t>University and UNC System </a:t>
            </a:r>
            <a:r>
              <a:rPr lang="en-US" dirty="0">
                <a:solidFill>
                  <a:srgbClr val="005035"/>
                </a:solidFill>
                <a:latin typeface="+mj-lt"/>
              </a:rPr>
              <a:t>(cont.)</a:t>
            </a:r>
            <a:endParaRPr lang="en-US" sz="3600" dirty="0">
              <a:solidFill>
                <a:srgbClr val="005035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424407-0709-DB89-D463-3ADD0792AB68}"/>
              </a:ext>
            </a:extLst>
          </p:cNvPr>
          <p:cNvSpPr txBox="1"/>
          <p:nvPr/>
        </p:nvSpPr>
        <p:spPr>
          <a:xfrm>
            <a:off x="812799" y="1644073"/>
            <a:ext cx="9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5035"/>
                </a:solidFill>
                <a:latin typeface="+mj-lt"/>
              </a:rPr>
              <a:t>Other program procedures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9A07E3-7D50-606A-96EA-2DA37380F296}"/>
              </a:ext>
            </a:extLst>
          </p:cNvPr>
          <p:cNvSpPr txBox="1"/>
          <p:nvPr/>
        </p:nvSpPr>
        <p:spPr>
          <a:xfrm>
            <a:off x="1256145" y="2346031"/>
            <a:ext cx="91070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Adding a new method of delivery to an existing program – Request to Deliver</a:t>
            </a:r>
            <a:endParaRPr lang="en-US" b="1" dirty="0">
              <a:solidFill>
                <a:srgbClr val="005035"/>
              </a:solidFill>
            </a:endParaRP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Complete </a:t>
            </a:r>
            <a:r>
              <a:rPr lang="en-US" dirty="0">
                <a:solidFill>
                  <a:srgbClr val="005035"/>
                </a:solidFill>
                <a:hlinkClick r:id="rId3"/>
              </a:rPr>
              <a:t>Curriculog Program Form 4: Program Delivery</a:t>
            </a:r>
            <a:r>
              <a:rPr lang="en-US" dirty="0">
                <a:solidFill>
                  <a:srgbClr val="005035"/>
                </a:solidFill>
              </a:rPr>
              <a:t> (for changing how or where a program is delivered) </a:t>
            </a:r>
          </a:p>
          <a:p>
            <a:pPr marL="285750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Adding online, site-based, or off-campus delivery to an existing degree program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Department(s) prepares the </a:t>
            </a:r>
            <a:r>
              <a:rPr lang="en-US" dirty="0">
                <a:solidFill>
                  <a:srgbClr val="005035"/>
                </a:solidFill>
                <a:hlinkClick r:id="rId4"/>
              </a:rPr>
              <a:t>Request to Deliver </a:t>
            </a:r>
            <a:r>
              <a:rPr lang="en-US" dirty="0">
                <a:solidFill>
                  <a:schemeClr val="bg1"/>
                </a:solidFill>
              </a:rPr>
              <a:t>and the </a:t>
            </a:r>
            <a:r>
              <a:rPr lang="en-US" dirty="0">
                <a:solidFill>
                  <a:srgbClr val="005035"/>
                </a:solidFill>
                <a:hlinkClick r:id="rId4"/>
              </a:rPr>
              <a:t>Academic Program Planning Financial Worksheet </a:t>
            </a:r>
            <a:r>
              <a:rPr lang="en-US" dirty="0">
                <a:solidFill>
                  <a:schemeClr val="bg1"/>
                </a:solidFill>
              </a:rPr>
              <a:t>and submits via </a:t>
            </a:r>
            <a:r>
              <a:rPr lang="en-US" dirty="0">
                <a:solidFill>
                  <a:schemeClr val="bg1"/>
                </a:solidFill>
                <a:hlinkClick r:id="rId5"/>
              </a:rPr>
              <a:t>Curriculog</a:t>
            </a:r>
            <a:r>
              <a:rPr lang="en-US" dirty="0">
                <a:solidFill>
                  <a:schemeClr val="bg1"/>
                </a:solidFill>
              </a:rPr>
              <a:t> using the </a:t>
            </a:r>
            <a:r>
              <a:rPr lang="en-US" dirty="0">
                <a:solidFill>
                  <a:srgbClr val="005035"/>
                </a:solidFill>
                <a:hlinkClick r:id="rId3"/>
              </a:rPr>
              <a:t>Program Delivery Form</a:t>
            </a:r>
            <a:r>
              <a:rPr lang="en-US" dirty="0">
                <a:solidFill>
                  <a:srgbClr val="005035"/>
                </a:solidFill>
              </a:rPr>
              <a:t>.</a:t>
            </a:r>
          </a:p>
          <a:p>
            <a:pPr marL="285750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Closing a program, site, and/or delivery method –Request to Discontinue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Complete </a:t>
            </a:r>
            <a:r>
              <a:rPr lang="en-US" dirty="0">
                <a:solidFill>
                  <a:srgbClr val="005035"/>
                </a:solidFill>
                <a:hlinkClick r:id="rId6"/>
              </a:rPr>
              <a:t>Curriculog Program Form 1: Program Revision or Inactivation</a:t>
            </a:r>
            <a:endParaRPr lang="en-US" dirty="0">
              <a:solidFill>
                <a:srgbClr val="0050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72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8096850" cy="87584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dirty="0">
                <a:solidFill>
                  <a:srgbClr val="005035"/>
                </a:solidFill>
              </a:rPr>
              <a:t>Question:</a:t>
            </a:r>
            <a:br>
              <a:rPr lang="en-US" dirty="0">
                <a:solidFill>
                  <a:srgbClr val="005035"/>
                </a:solidFill>
              </a:rPr>
            </a:br>
            <a:r>
              <a:rPr lang="en-US" sz="3100" dirty="0">
                <a:solidFill>
                  <a:srgbClr val="005035"/>
                </a:solidFill>
                <a:latin typeface="+mn-lt"/>
              </a:rPr>
              <a:t>Why is SACSCOC interested in changes occurring at an already accredited institution?</a:t>
            </a:r>
            <a:endParaRPr lang="en-US" dirty="0">
              <a:solidFill>
                <a:srgbClr val="005035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7CFD7E-88B5-DF04-BD8B-688048176C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39" t="22200" r="25758" b="20718"/>
          <a:stretch/>
        </p:blipFill>
        <p:spPr>
          <a:xfrm>
            <a:off x="8940801" y="1250827"/>
            <a:ext cx="2780146" cy="37407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935C9C-DDC8-97FC-D600-C5BACFC0721B}"/>
              </a:ext>
            </a:extLst>
          </p:cNvPr>
          <p:cNvSpPr txBox="1"/>
          <p:nvPr/>
        </p:nvSpPr>
        <p:spPr>
          <a:xfrm>
            <a:off x="1256146" y="2346031"/>
            <a:ext cx="7555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Changes must align with the institutional mission</a:t>
            </a:r>
            <a:br>
              <a:rPr lang="en-US" sz="2000" b="1" dirty="0">
                <a:solidFill>
                  <a:srgbClr val="005035"/>
                </a:solidFill>
              </a:rPr>
            </a:br>
            <a:endParaRPr lang="en-US" sz="2000" b="1" dirty="0">
              <a:solidFill>
                <a:srgbClr val="005035"/>
              </a:solidFill>
            </a:endParaRPr>
          </a:p>
          <a:p>
            <a:pPr marL="285750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Changes must have sufficient resources</a:t>
            </a:r>
            <a:br>
              <a:rPr lang="en-US" sz="2000" b="1" dirty="0">
                <a:solidFill>
                  <a:srgbClr val="005035"/>
                </a:solidFill>
              </a:rPr>
            </a:br>
            <a:endParaRPr lang="en-US" sz="2000" b="1" dirty="0">
              <a:solidFill>
                <a:srgbClr val="005035"/>
              </a:solidFill>
            </a:endParaRPr>
          </a:p>
          <a:p>
            <a:pPr marL="285750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Educational practices must be sound</a:t>
            </a:r>
            <a:endParaRPr lang="en-US" dirty="0">
              <a:solidFill>
                <a:srgbClr val="005035"/>
              </a:solidFill>
            </a:endParaRP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902B47BD-121E-6BA2-F639-94DC25AAE5E1}"/>
              </a:ext>
            </a:extLst>
          </p:cNvPr>
          <p:cNvSpPr txBox="1">
            <a:spLocks/>
          </p:cNvSpPr>
          <p:nvPr/>
        </p:nvSpPr>
        <p:spPr>
          <a:xfrm>
            <a:off x="8432800" y="6332220"/>
            <a:ext cx="3057236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7</a:t>
            </a:r>
          </a:p>
        </p:txBody>
      </p:sp>
    </p:spTree>
    <p:extLst>
      <p:ext uri="{BB962C8B-B14F-4D97-AF65-F5344CB8AC3E}">
        <p14:creationId xmlns:p14="http://schemas.microsoft.com/office/powerpoint/2010/main" val="140353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8096850" cy="87584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dirty="0">
                <a:solidFill>
                  <a:srgbClr val="005035"/>
                </a:solidFill>
              </a:rPr>
              <a:t>Question:</a:t>
            </a:r>
            <a:br>
              <a:rPr lang="en-US" dirty="0">
                <a:solidFill>
                  <a:srgbClr val="005035"/>
                </a:solidFill>
              </a:rPr>
            </a:br>
            <a:r>
              <a:rPr lang="en-US" sz="3100" dirty="0">
                <a:solidFill>
                  <a:srgbClr val="005035"/>
                </a:solidFill>
                <a:latin typeface="+mn-lt"/>
              </a:rPr>
              <a:t>What is a substantive change?</a:t>
            </a:r>
            <a:endParaRPr lang="en-US" dirty="0">
              <a:solidFill>
                <a:srgbClr val="005035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35C9C-DDC8-97FC-D600-C5BACFC0721B}"/>
              </a:ext>
            </a:extLst>
          </p:cNvPr>
          <p:cNvSpPr txBox="1"/>
          <p:nvPr/>
        </p:nvSpPr>
        <p:spPr>
          <a:xfrm>
            <a:off x="1256146" y="2346031"/>
            <a:ext cx="72690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rgbClr val="005035"/>
              </a:buClr>
            </a:pPr>
            <a:r>
              <a:rPr lang="en-US" sz="2800" b="1" dirty="0">
                <a:solidFill>
                  <a:srgbClr val="005035"/>
                </a:solidFill>
              </a:rPr>
              <a:t>"A substantive change is a significant modification or expansion of the nature and scope of an accredited institution. Substantive change includes high-impact, high-risk changes and changes that can impact the quality of educational programs and services." </a:t>
            </a:r>
            <a:endParaRPr lang="en-US" sz="2400" dirty="0">
              <a:solidFill>
                <a:srgbClr val="005035"/>
              </a:solidFill>
            </a:endParaRP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902B47BD-121E-6BA2-F639-94DC25AAE5E1}"/>
              </a:ext>
            </a:extLst>
          </p:cNvPr>
          <p:cNvSpPr txBox="1">
            <a:spLocks/>
          </p:cNvSpPr>
          <p:nvPr/>
        </p:nvSpPr>
        <p:spPr>
          <a:xfrm>
            <a:off x="8432800" y="6332220"/>
            <a:ext cx="3057236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08B3F-7029-DA93-E640-7D3A7D4E3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91" t="28283" r="21591" b="12818"/>
          <a:stretch/>
        </p:blipFill>
        <p:spPr>
          <a:xfrm>
            <a:off x="8525164" y="1063791"/>
            <a:ext cx="2964872" cy="40393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CB6C89-B850-4536-F0BB-6E41973010E5}"/>
              </a:ext>
            </a:extLst>
          </p:cNvPr>
          <p:cNvSpPr txBox="1"/>
          <p:nvPr/>
        </p:nvSpPr>
        <p:spPr>
          <a:xfrm>
            <a:off x="3925019" y="5322498"/>
            <a:ext cx="5865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5035"/>
                </a:solidFill>
              </a:rPr>
              <a:t>SACSCOC Substantive Change Policy and Procedures (page 2, paragraph 2)</a:t>
            </a:r>
          </a:p>
        </p:txBody>
      </p:sp>
    </p:spTree>
    <p:extLst>
      <p:ext uri="{BB962C8B-B14F-4D97-AF65-F5344CB8AC3E}">
        <p14:creationId xmlns:p14="http://schemas.microsoft.com/office/powerpoint/2010/main" val="517819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8096850" cy="87584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dirty="0">
                <a:solidFill>
                  <a:srgbClr val="005035"/>
                </a:solidFill>
              </a:rPr>
              <a:t>Question:</a:t>
            </a:r>
            <a:br>
              <a:rPr lang="en-US" dirty="0">
                <a:solidFill>
                  <a:srgbClr val="005035"/>
                </a:solidFill>
              </a:rPr>
            </a:br>
            <a:r>
              <a:rPr lang="en-US" sz="3100" dirty="0">
                <a:solidFill>
                  <a:srgbClr val="005035"/>
                </a:solidFill>
                <a:latin typeface="+mn-lt"/>
              </a:rPr>
              <a:t>What is a substantive change?</a:t>
            </a:r>
            <a:endParaRPr lang="en-US" dirty="0">
              <a:solidFill>
                <a:srgbClr val="005035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35C9C-DDC8-97FC-D600-C5BACFC0721B}"/>
              </a:ext>
            </a:extLst>
          </p:cNvPr>
          <p:cNvSpPr txBox="1"/>
          <p:nvPr/>
        </p:nvSpPr>
        <p:spPr>
          <a:xfrm>
            <a:off x="2034410" y="2807846"/>
            <a:ext cx="6742545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New degree or certificate program with 50% or more new course content</a:t>
            </a:r>
          </a:p>
          <a:p>
            <a:pPr marL="457200" indent="-45720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New off-site with 50% or more of program credits</a:t>
            </a:r>
          </a:p>
          <a:p>
            <a:pPr marL="457200" indent="-45720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Increasing or decreasing the program’s number of credit hours by 25% or more AND students' expected time to completion increases or decreases by more than one term or its equivalent or comparable measure.</a:t>
            </a:r>
          </a:p>
          <a:p>
            <a:pPr marL="457200" indent="-45720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Dual or joint degree (non-SACSCOC partner)</a:t>
            </a:r>
          </a:p>
          <a:p>
            <a:pPr marL="457200" indent="-45720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Closing a program, site, or program at a site</a:t>
            </a:r>
            <a:endParaRPr lang="en-US" sz="2000" dirty="0">
              <a:solidFill>
                <a:srgbClr val="005035"/>
              </a:solidFill>
            </a:endParaRP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902B47BD-121E-6BA2-F639-94DC25AAE5E1}"/>
              </a:ext>
            </a:extLst>
          </p:cNvPr>
          <p:cNvSpPr txBox="1">
            <a:spLocks/>
          </p:cNvSpPr>
          <p:nvPr/>
        </p:nvSpPr>
        <p:spPr>
          <a:xfrm>
            <a:off x="8442165" y="6332220"/>
            <a:ext cx="3194175" cy="3044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08B3F-7029-DA93-E640-7D3A7D4E3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91" t="28283" r="21591" b="12818"/>
          <a:stretch/>
        </p:blipFill>
        <p:spPr>
          <a:xfrm>
            <a:off x="8790207" y="1063791"/>
            <a:ext cx="2964872" cy="403930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4DD941-F3D3-B786-6D14-85F81F7D8466}"/>
              </a:ext>
            </a:extLst>
          </p:cNvPr>
          <p:cNvSpPr/>
          <p:nvPr/>
        </p:nvSpPr>
        <p:spPr>
          <a:xfrm>
            <a:off x="2130789" y="2456874"/>
            <a:ext cx="5809673" cy="397155"/>
          </a:xfrm>
          <a:prstGeom prst="roundRect">
            <a:avLst/>
          </a:prstGeom>
          <a:solidFill>
            <a:srgbClr val="00503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Major change examples </a:t>
            </a:r>
            <a:r>
              <a:rPr lang="en-US" sz="1600" dirty="0"/>
              <a:t>(SACSCOC approval required)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6636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harlotte">
      <a:dk1>
        <a:srgbClr val="000000"/>
      </a:dk1>
      <a:lt1>
        <a:srgbClr val="FFFFFF"/>
      </a:lt1>
      <a:dk2>
        <a:srgbClr val="E4E4E4"/>
      </a:dk2>
      <a:lt2>
        <a:srgbClr val="005035"/>
      </a:lt2>
      <a:accent1>
        <a:srgbClr val="005035"/>
      </a:accent1>
      <a:accent2>
        <a:srgbClr val="A49665"/>
      </a:accent2>
      <a:accent3>
        <a:srgbClr val="899064"/>
      </a:accent3>
      <a:accent4>
        <a:srgbClr val="F1E6B2"/>
      </a:accent4>
      <a:accent5>
        <a:srgbClr val="802F2D"/>
      </a:accent5>
      <a:accent6>
        <a:srgbClr val="A49665"/>
      </a:accent6>
      <a:hlink>
        <a:srgbClr val="007377"/>
      </a:hlink>
      <a:folHlink>
        <a:srgbClr val="802F2D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6A8DC41-7521-4E8A-BB40-82DDDF6580CB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237428C4775B4E819FE7EDCCF1388D" ma:contentTypeVersion="4" ma:contentTypeDescription="Create a new document." ma:contentTypeScope="" ma:versionID="05c71aae1f5c31ad6e76133ccd47f065">
  <xsd:schema xmlns:xsd="http://www.w3.org/2001/XMLSchema" xmlns:xs="http://www.w3.org/2001/XMLSchema" xmlns:p="http://schemas.microsoft.com/office/2006/metadata/properties" xmlns:ns3="88a9aeb6-3850-41cc-b3fa-baa117e67963" targetNamespace="http://schemas.microsoft.com/office/2006/metadata/properties" ma:root="true" ma:fieldsID="8d9fb8dd97c9aaf4977921a03d3c4eb3" ns3:_="">
    <xsd:import namespace="88a9aeb6-3850-41cc-b3fa-baa117e679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a9aeb6-3850-41cc-b3fa-baa117e679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E5F0E7-F7CA-43F6-857A-F85D27BAC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a9aeb6-3850-41cc-b3fa-baa117e679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EC1AB0-9704-404D-B6D3-819D938AC55B}">
  <ds:schemaRefs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88a9aeb6-3850-41cc-b3fa-baa117e67963"/>
    <ds:schemaRef ds:uri="http://purl.org/dc/dcmitype/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annual presentation</Template>
  <TotalTime>2631</TotalTime>
  <Words>1704</Words>
  <Application>Microsoft Office PowerPoint</Application>
  <PresentationFormat>Widescreen</PresentationFormat>
  <Paragraphs>202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Franklin Gothic Book</vt:lpstr>
      <vt:lpstr>Franklin Gothic Demi</vt:lpstr>
      <vt:lpstr>Wingdings</vt:lpstr>
      <vt:lpstr>Custom</vt:lpstr>
      <vt:lpstr>Faculty Briefing: Program and Off-campus Instructional Site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Question: Why is SACSCOC interested in changes occurring at an already accredited institution?</vt:lpstr>
      <vt:lpstr>Question: What is a substantive change?</vt:lpstr>
      <vt:lpstr>Question: What is a substantive change?</vt:lpstr>
      <vt:lpstr>Question: What is a substantive change?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Website Resources</vt:lpstr>
      <vt:lpstr>Personnel Resources</vt:lpstr>
      <vt:lpstr>Questions?</vt:lpstr>
    </vt:vector>
  </TitlesOfParts>
  <Company>UNC Charlotte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Briefing: New and Revised Academic Programs</dc:title>
  <dc:creator>J.D. Mosley-Matchett</dc:creator>
  <cp:lastModifiedBy>J.D. Mosley-Matchett</cp:lastModifiedBy>
  <cp:revision>50</cp:revision>
  <cp:lastPrinted>2023-10-19T18:48:33Z</cp:lastPrinted>
  <dcterms:created xsi:type="dcterms:W3CDTF">2023-08-31T14:32:41Z</dcterms:created>
  <dcterms:modified xsi:type="dcterms:W3CDTF">2024-03-11T12:13:40Z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0x010100FE237428C4775B4E819FE7EDCCF1388D</vt:lpwstr>
  </property>
</Properties>
</file>