
<file path=[Content_Types].xml><?xml version="1.0" encoding="utf-8"?>
<Types xmlns="http://schemas.openxmlformats.org/package/2006/content-types">
  <Default Extension="emf" ContentType="image/x-emf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media/image2.jpg" ContentType="image/jpe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7"/>
  </p:notesMasterIdLst>
  <p:sldIdLst>
    <p:sldId id="256" r:id="rId3"/>
    <p:sldId id="263" r:id="rId4"/>
    <p:sldId id="265" r:id="rId5"/>
    <p:sldId id="264" r:id="rId6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0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824BBC-5738-4E4E-98C6-1AD8140722E9}" v="10" dt="2025-10-31T19:44:15.10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meika Daye" userId="7751dcae-e8c7-41b7-9a4c-3b163a2858af" providerId="ADAL" clId="{60C86E14-C7B3-43C9-9DB6-0D8FB59DFACC}"/>
    <pc:docChg chg="custSel modSld">
      <pc:chgData name="Shameika Daye" userId="7751dcae-e8c7-41b7-9a4c-3b163a2858af" providerId="ADAL" clId="{60C86E14-C7B3-43C9-9DB6-0D8FB59DFACC}" dt="2025-10-31T19:44:20.008" v="53" actId="14100"/>
      <pc:docMkLst>
        <pc:docMk/>
      </pc:docMkLst>
      <pc:sldChg chg="modSp mod">
        <pc:chgData name="Shameika Daye" userId="7751dcae-e8c7-41b7-9a4c-3b163a2858af" providerId="ADAL" clId="{60C86E14-C7B3-43C9-9DB6-0D8FB59DFACC}" dt="2025-10-31T19:26:44.950" v="41" actId="20577"/>
        <pc:sldMkLst>
          <pc:docMk/>
          <pc:sldMk cId="168835883" sldId="264"/>
        </pc:sldMkLst>
        <pc:graphicFrameChg chg="modGraphic">
          <ac:chgData name="Shameika Daye" userId="7751dcae-e8c7-41b7-9a4c-3b163a2858af" providerId="ADAL" clId="{60C86E14-C7B3-43C9-9DB6-0D8FB59DFACC}" dt="2025-10-31T19:26:44.950" v="41" actId="20577"/>
          <ac:graphicFrameMkLst>
            <pc:docMk/>
            <pc:sldMk cId="168835883" sldId="264"/>
            <ac:graphicFrameMk id="6" creationId="{AFD47124-18D6-8D46-285D-E9CFD091BEFB}"/>
          </ac:graphicFrameMkLst>
        </pc:graphicFrameChg>
      </pc:sldChg>
      <pc:sldChg chg="addSp delSp modSp mod">
        <pc:chgData name="Shameika Daye" userId="7751dcae-e8c7-41b7-9a4c-3b163a2858af" providerId="ADAL" clId="{60C86E14-C7B3-43C9-9DB6-0D8FB59DFACC}" dt="2025-10-31T19:44:20.008" v="53" actId="14100"/>
        <pc:sldMkLst>
          <pc:docMk/>
          <pc:sldMk cId="3137485341" sldId="265"/>
        </pc:sldMkLst>
        <pc:graphicFrameChg chg="add mod">
          <ac:chgData name="Shameika Daye" userId="7751dcae-e8c7-41b7-9a4c-3b163a2858af" providerId="ADAL" clId="{60C86E14-C7B3-43C9-9DB6-0D8FB59DFACC}" dt="2025-10-31T19:27:02.518" v="43"/>
          <ac:graphicFrameMkLst>
            <pc:docMk/>
            <pc:sldMk cId="3137485341" sldId="265"/>
            <ac:graphicFrameMk id="2" creationId="{10C95034-BC64-6436-AE9E-4A28C2BE7CD1}"/>
          </ac:graphicFrameMkLst>
        </pc:graphicFrameChg>
        <pc:graphicFrameChg chg="add mod">
          <ac:chgData name="Shameika Daye" userId="7751dcae-e8c7-41b7-9a4c-3b163a2858af" providerId="ADAL" clId="{60C86E14-C7B3-43C9-9DB6-0D8FB59DFACC}" dt="2025-10-31T19:27:17.196" v="46"/>
          <ac:graphicFrameMkLst>
            <pc:docMk/>
            <pc:sldMk cId="3137485341" sldId="265"/>
            <ac:graphicFrameMk id="4" creationId="{201B95E3-39C4-AA5F-7466-749A43EA61FD}"/>
          </ac:graphicFrameMkLst>
        </pc:graphicFrameChg>
        <pc:graphicFrameChg chg="add mod">
          <ac:chgData name="Shameika Daye" userId="7751dcae-e8c7-41b7-9a4c-3b163a2858af" providerId="ADAL" clId="{60C86E14-C7B3-43C9-9DB6-0D8FB59DFACC}" dt="2025-10-31T19:44:12.318" v="50"/>
          <ac:graphicFrameMkLst>
            <pc:docMk/>
            <pc:sldMk cId="3137485341" sldId="265"/>
            <ac:graphicFrameMk id="8" creationId="{EF287FA5-7AA3-5478-038E-3B3B26A86866}"/>
          </ac:graphicFrameMkLst>
        </pc:graphicFrameChg>
        <pc:picChg chg="add del mod">
          <ac:chgData name="Shameika Daye" userId="7751dcae-e8c7-41b7-9a4c-3b163a2858af" providerId="ADAL" clId="{60C86E14-C7B3-43C9-9DB6-0D8FB59DFACC}" dt="2025-10-31T19:44:10.668" v="49" actId="478"/>
          <ac:picMkLst>
            <pc:docMk/>
            <pc:sldMk cId="3137485341" sldId="265"/>
            <ac:picMk id="6" creationId="{A0C230DE-F9CF-E316-CB00-2073148A2803}"/>
          </ac:picMkLst>
        </pc:picChg>
        <pc:picChg chg="del">
          <ac:chgData name="Shameika Daye" userId="7751dcae-e8c7-41b7-9a4c-3b163a2858af" providerId="ADAL" clId="{60C86E14-C7B3-43C9-9DB6-0D8FB59DFACC}" dt="2025-10-31T19:27:01.918" v="42" actId="478"/>
          <ac:picMkLst>
            <pc:docMk/>
            <pc:sldMk cId="3137485341" sldId="265"/>
            <ac:picMk id="7" creationId="{CD6397FE-94AD-E1EE-45DD-5814BE7C9BDA}"/>
          </ac:picMkLst>
        </pc:picChg>
        <pc:picChg chg="add mod">
          <ac:chgData name="Shameika Daye" userId="7751dcae-e8c7-41b7-9a4c-3b163a2858af" providerId="ADAL" clId="{60C86E14-C7B3-43C9-9DB6-0D8FB59DFACC}" dt="2025-10-31T19:44:20.008" v="53" actId="14100"/>
          <ac:picMkLst>
            <pc:docMk/>
            <pc:sldMk cId="3137485341" sldId="265"/>
            <ac:picMk id="9" creationId="{E4F0194B-8F7E-E7FC-DABB-C8A88794B0C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2F867-9EB5-4A9A-920D-ECAD8325C933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4B34D-9C10-4EB4-A9FA-1C389EF05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880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3ce1a0ec8a_1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3ce1a0ec8a_1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>
          <a:extLst>
            <a:ext uri="{FF2B5EF4-FFF2-40B4-BE49-F238E27FC236}">
              <a16:creationId xmlns:a16="http://schemas.microsoft.com/office/drawing/2014/main" id="{62FD9D45-CB00-22EC-C4BE-2CAA18C42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3ce1a0ec8a_10_10:notes">
            <a:extLst>
              <a:ext uri="{FF2B5EF4-FFF2-40B4-BE49-F238E27FC236}">
                <a16:creationId xmlns:a16="http://schemas.microsoft.com/office/drawing/2014/main" id="{0E51A81C-8463-7B28-0B23-9308F77A147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3ce1a0ec8a_10_10:notes">
            <a:extLst>
              <a:ext uri="{FF2B5EF4-FFF2-40B4-BE49-F238E27FC236}">
                <a16:creationId xmlns:a16="http://schemas.microsoft.com/office/drawing/2014/main" id="{D0F52D15-C869-156D-F166-DA82E51DD9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35361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>
          <a:extLst>
            <a:ext uri="{FF2B5EF4-FFF2-40B4-BE49-F238E27FC236}">
              <a16:creationId xmlns:a16="http://schemas.microsoft.com/office/drawing/2014/main" id="{9C30C6C4-570A-38AF-5DF3-67FFFB751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3ce1a0ec8a_10_10:notes">
            <a:extLst>
              <a:ext uri="{FF2B5EF4-FFF2-40B4-BE49-F238E27FC236}">
                <a16:creationId xmlns:a16="http://schemas.microsoft.com/office/drawing/2014/main" id="{CD32CC4C-8CEA-B39E-5FDE-A87AF238F6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3ce1a0ec8a_10_10:notes">
            <a:extLst>
              <a:ext uri="{FF2B5EF4-FFF2-40B4-BE49-F238E27FC236}">
                <a16:creationId xmlns:a16="http://schemas.microsoft.com/office/drawing/2014/main" id="{95C2AADD-66B1-C6A8-F174-544A7D6971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1181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29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81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01136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175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77331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9003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7134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8527" y="1560528"/>
            <a:ext cx="4965700" cy="3735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50940" y="1560528"/>
            <a:ext cx="5008880" cy="439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1998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4783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0568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8682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2377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6125" y="135030"/>
            <a:ext cx="7619748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773430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3602" y="915098"/>
            <a:ext cx="8382000" cy="2483372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marL="12700" marR="5080" indent="1905" algn="ctr">
              <a:lnSpc>
                <a:spcPts val="8550"/>
              </a:lnSpc>
              <a:spcBef>
                <a:spcPts val="2165"/>
              </a:spcBef>
            </a:pPr>
            <a:r>
              <a:rPr sz="8900" b="0" spc="-10" dirty="0">
                <a:solidFill>
                  <a:srgbClr val="FFFFFF"/>
                </a:solidFill>
                <a:latin typeface="Arial"/>
                <a:cs typeface="Arial"/>
              </a:rPr>
              <a:t>Academic </a:t>
            </a:r>
            <a:r>
              <a:rPr sz="8900" b="0">
                <a:solidFill>
                  <a:srgbClr val="FFFFFF"/>
                </a:solidFill>
                <a:latin typeface="Arial"/>
                <a:cs typeface="Arial"/>
              </a:rPr>
              <a:t>Program</a:t>
            </a:r>
            <a:r>
              <a:rPr sz="8900" b="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900" b="0" spc="-10">
                <a:solidFill>
                  <a:srgbClr val="FFFFFF"/>
                </a:solidFill>
                <a:latin typeface="Arial"/>
                <a:cs typeface="Arial"/>
              </a:rPr>
              <a:t>Review</a:t>
            </a:r>
            <a:endParaRPr sz="89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0A5E647-E01B-7ABE-7439-A82C30A9FAA3}"/>
              </a:ext>
            </a:extLst>
          </p:cNvPr>
          <p:cNvSpPr/>
          <p:nvPr/>
        </p:nvSpPr>
        <p:spPr>
          <a:xfrm>
            <a:off x="990600" y="152400"/>
            <a:ext cx="10210800" cy="1066800"/>
          </a:xfrm>
          <a:prstGeom prst="rect">
            <a:avLst/>
          </a:prstGeom>
          <a:solidFill>
            <a:srgbClr val="005035"/>
          </a:solidFill>
          <a:ln>
            <a:solidFill>
              <a:srgbClr val="0050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42D5B7-A910-5293-B9AE-683E0878A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008" y="258762"/>
            <a:ext cx="10515600" cy="854075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Campus Review and Evaluation Process</a:t>
            </a:r>
          </a:p>
        </p:txBody>
      </p:sp>
      <p:sp>
        <p:nvSpPr>
          <p:cNvPr id="11" name="object 3">
            <a:extLst>
              <a:ext uri="{FF2B5EF4-FFF2-40B4-BE49-F238E27FC236}">
                <a16:creationId xmlns:a16="http://schemas.microsoft.com/office/drawing/2014/main" id="{FEA0C585-FF5A-5877-68F8-760993BC0E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65632" y="1355980"/>
            <a:ext cx="5181600" cy="3864519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84455" indent="0" algn="ctr">
              <a:lnSpc>
                <a:spcPct val="100000"/>
              </a:lnSpc>
              <a:spcBef>
                <a:spcPts val="655"/>
              </a:spcBef>
              <a:buNone/>
            </a:pPr>
            <a:r>
              <a:rPr b="1" spc="110" dirty="0"/>
              <a:t>Non-</a:t>
            </a:r>
            <a:r>
              <a:rPr b="1" spc="145" dirty="0"/>
              <a:t>accredited</a:t>
            </a:r>
            <a:r>
              <a:rPr b="1" spc="-20" dirty="0"/>
              <a:t> </a:t>
            </a:r>
            <a:r>
              <a:rPr b="1" spc="105" dirty="0"/>
              <a:t>programs</a:t>
            </a:r>
          </a:p>
          <a:p>
            <a:pPr marL="12700" indent="0">
              <a:lnSpc>
                <a:spcPct val="100000"/>
              </a:lnSpc>
              <a:spcBef>
                <a:spcPts val="480"/>
              </a:spcBef>
              <a:buNone/>
              <a:tabLst>
                <a:tab pos="240029" algn="l"/>
              </a:tabLst>
            </a:pPr>
            <a:r>
              <a:rPr sz="2400" b="0" spc="70" dirty="0">
                <a:latin typeface="Calibri"/>
                <a:cs typeface="Calibri"/>
              </a:rPr>
              <a:t>1.</a:t>
            </a:r>
            <a:r>
              <a:rPr sz="2400" b="0" spc="545" dirty="0">
                <a:latin typeface="Calibri"/>
                <a:cs typeface="Calibri"/>
              </a:rPr>
              <a:t> </a:t>
            </a:r>
            <a:r>
              <a:rPr sz="2400" b="0" spc="160" dirty="0">
                <a:latin typeface="Calibri"/>
                <a:cs typeface="Calibri"/>
              </a:rPr>
              <a:t>Campus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Review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spc="80" dirty="0">
                <a:latin typeface="Calibri"/>
                <a:cs typeface="Calibri"/>
              </a:rPr>
              <a:t>and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spc="40" dirty="0">
                <a:latin typeface="Calibri"/>
                <a:cs typeface="Calibri"/>
              </a:rPr>
              <a:t>Evaluation</a:t>
            </a:r>
            <a:endParaRPr sz="2400" dirty="0">
              <a:latin typeface="Calibri"/>
              <a:cs typeface="Calibri"/>
            </a:endParaRPr>
          </a:p>
          <a:p>
            <a:pPr marL="698500" marR="421005" lvl="1" indent="-228600">
              <a:lnSpc>
                <a:spcPts val="2380"/>
              </a:lnSpc>
              <a:spcBef>
                <a:spcPts val="545"/>
              </a:spcBef>
              <a:buFont typeface="Arial"/>
              <a:buChar char="•"/>
              <a:tabLst>
                <a:tab pos="698500" algn="l"/>
              </a:tabLst>
            </a:pPr>
            <a:r>
              <a:rPr sz="2200" dirty="0">
                <a:latin typeface="Calibri"/>
                <a:cs typeface="Calibri"/>
              </a:rPr>
              <a:t>Five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Evaluation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Criteria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from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the </a:t>
            </a:r>
            <a:r>
              <a:rPr sz="2200" spc="50" dirty="0">
                <a:latin typeface="Calibri"/>
                <a:cs typeface="Calibri"/>
              </a:rPr>
              <a:t>Policy</a:t>
            </a:r>
            <a:endParaRPr sz="2200" dirty="0">
              <a:latin typeface="Calibri"/>
              <a:cs typeface="Calibri"/>
            </a:endParaRPr>
          </a:p>
          <a:p>
            <a:pPr marL="126365" indent="0" algn="ctr">
              <a:lnSpc>
                <a:spcPct val="100000"/>
              </a:lnSpc>
              <a:spcBef>
                <a:spcPts val="195"/>
              </a:spcBef>
              <a:buNone/>
            </a:pPr>
            <a:r>
              <a:rPr sz="2200" b="0" spc="55" dirty="0">
                <a:latin typeface="Calibri"/>
                <a:cs typeface="Calibri"/>
              </a:rPr>
              <a:t>and</a:t>
            </a:r>
            <a:endParaRPr sz="2200" dirty="0">
              <a:latin typeface="Calibri"/>
              <a:cs typeface="Calibri"/>
            </a:endParaRPr>
          </a:p>
          <a:p>
            <a:pPr marL="698500" marR="287020" lvl="1" indent="-228600">
              <a:lnSpc>
                <a:spcPts val="2380"/>
              </a:lnSpc>
              <a:spcBef>
                <a:spcPts val="540"/>
              </a:spcBef>
              <a:buFont typeface="Arial"/>
              <a:buChar char="•"/>
              <a:tabLst>
                <a:tab pos="698500" algn="l"/>
              </a:tabLst>
            </a:pPr>
            <a:r>
              <a:rPr sz="2200" dirty="0">
                <a:latin typeface="Calibri"/>
                <a:cs typeface="Calibri"/>
              </a:rPr>
              <a:t>Other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Criteria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identified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by</a:t>
            </a:r>
            <a:r>
              <a:rPr sz="2200" spc="9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the </a:t>
            </a:r>
            <a:r>
              <a:rPr sz="2200" spc="75" dirty="0">
                <a:latin typeface="Calibri"/>
                <a:cs typeface="Calibri"/>
              </a:rPr>
              <a:t>Chancellor,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President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program </a:t>
            </a:r>
            <a:r>
              <a:rPr sz="2200" dirty="0">
                <a:latin typeface="Calibri"/>
                <a:cs typeface="Calibri"/>
              </a:rPr>
              <a:t>under</a:t>
            </a:r>
            <a:r>
              <a:rPr sz="2200" spc="1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review</a:t>
            </a:r>
            <a:endParaRPr sz="2200" dirty="0">
              <a:latin typeface="Calibri"/>
              <a:cs typeface="Calibri"/>
            </a:endParaRPr>
          </a:p>
          <a:p>
            <a:pPr marL="12700" marR="5080" indent="0">
              <a:lnSpc>
                <a:spcPts val="2590"/>
              </a:lnSpc>
              <a:spcBef>
                <a:spcPts val="969"/>
              </a:spcBef>
              <a:buNone/>
              <a:tabLst>
                <a:tab pos="241300" algn="l"/>
              </a:tabLst>
            </a:pPr>
            <a:r>
              <a:rPr sz="2400" b="0" spc="70" dirty="0">
                <a:latin typeface="Calibri"/>
                <a:cs typeface="Calibri"/>
              </a:rPr>
              <a:t>2.</a:t>
            </a:r>
            <a:r>
              <a:rPr sz="2400" b="0" spc="57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Internal</a:t>
            </a:r>
            <a:r>
              <a:rPr sz="2400" b="0" spc="15" dirty="0">
                <a:latin typeface="Calibri"/>
                <a:cs typeface="Calibri"/>
              </a:rPr>
              <a:t> </a:t>
            </a:r>
            <a:r>
              <a:rPr sz="2400" b="0" spc="55" dirty="0">
                <a:latin typeface="Calibri"/>
                <a:cs typeface="Calibri"/>
              </a:rPr>
              <a:t>Programmatic</a:t>
            </a:r>
            <a:r>
              <a:rPr sz="2400" b="0" spc="35" dirty="0">
                <a:latin typeface="Calibri"/>
                <a:cs typeface="Calibri"/>
              </a:rPr>
              <a:t> </a:t>
            </a:r>
            <a:r>
              <a:rPr sz="2400" b="0" spc="50" dirty="0">
                <a:latin typeface="Calibri"/>
                <a:cs typeface="Calibri"/>
              </a:rPr>
              <a:t>Reflection 	</a:t>
            </a:r>
            <a:r>
              <a:rPr sz="2400" b="0" spc="-114" dirty="0">
                <a:latin typeface="Calibri"/>
                <a:cs typeface="Calibri"/>
              </a:rPr>
              <a:t>–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Traditional</a:t>
            </a:r>
            <a:r>
              <a:rPr sz="2400" b="0" spc="35" dirty="0">
                <a:latin typeface="Calibri"/>
                <a:cs typeface="Calibri"/>
              </a:rPr>
              <a:t> </a:t>
            </a:r>
            <a:r>
              <a:rPr sz="2400" b="0" spc="80" dirty="0">
                <a:latin typeface="Calibri"/>
                <a:cs typeface="Calibri"/>
              </a:rPr>
              <a:t>Self-</a:t>
            </a:r>
            <a:r>
              <a:rPr sz="2400" b="0" spc="70" dirty="0">
                <a:latin typeface="Calibri"/>
                <a:cs typeface="Calibri"/>
              </a:rPr>
              <a:t>Study</a:t>
            </a:r>
            <a:r>
              <a:rPr sz="2400" b="0" spc="30" dirty="0">
                <a:latin typeface="Calibri"/>
                <a:cs typeface="Calibri"/>
              </a:rPr>
              <a:t> </a:t>
            </a:r>
            <a:r>
              <a:rPr sz="2400" b="0" spc="105" dirty="0">
                <a:latin typeface="Calibri"/>
                <a:cs typeface="Calibri"/>
              </a:rPr>
              <a:t>Process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E5D9764D-0ADE-ED68-090B-E221C2E9CBA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126480" y="1355980"/>
            <a:ext cx="5181600" cy="4200509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478155" indent="0" algn="ctr">
              <a:lnSpc>
                <a:spcPct val="100000"/>
              </a:lnSpc>
              <a:spcBef>
                <a:spcPts val="655"/>
              </a:spcBef>
              <a:buNone/>
            </a:pPr>
            <a:r>
              <a:rPr b="1" spc="125" dirty="0"/>
              <a:t>Accredited</a:t>
            </a:r>
            <a:r>
              <a:rPr b="1" spc="10" dirty="0"/>
              <a:t> </a:t>
            </a:r>
            <a:r>
              <a:rPr b="1" spc="105" dirty="0"/>
              <a:t>programs</a:t>
            </a:r>
          </a:p>
          <a:p>
            <a:pPr marL="12700" marR="5080" indent="0">
              <a:lnSpc>
                <a:spcPts val="2590"/>
              </a:lnSpc>
              <a:spcBef>
                <a:spcPts val="805"/>
              </a:spcBef>
              <a:buNone/>
              <a:tabLst>
                <a:tab pos="241300" algn="l"/>
              </a:tabLst>
            </a:pPr>
            <a:r>
              <a:rPr sz="2400" b="0" spc="70" dirty="0">
                <a:latin typeface="Calibri"/>
                <a:cs typeface="Calibri"/>
              </a:rPr>
              <a:t>1.</a:t>
            </a:r>
            <a:r>
              <a:rPr sz="2400" b="0" spc="545" dirty="0">
                <a:latin typeface="Calibri"/>
                <a:cs typeface="Calibri"/>
              </a:rPr>
              <a:t> </a:t>
            </a:r>
            <a:r>
              <a:rPr sz="2400" b="0" spc="160" dirty="0">
                <a:latin typeface="Calibri"/>
                <a:cs typeface="Calibri"/>
              </a:rPr>
              <a:t>Campus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Review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spc="80" dirty="0">
                <a:latin typeface="Calibri"/>
                <a:cs typeface="Calibri"/>
              </a:rPr>
              <a:t>and</a:t>
            </a:r>
            <a:r>
              <a:rPr sz="2400" b="0" spc="5" dirty="0">
                <a:latin typeface="Calibri"/>
                <a:cs typeface="Calibri"/>
              </a:rPr>
              <a:t> </a:t>
            </a:r>
            <a:r>
              <a:rPr sz="2400" b="0" spc="40" dirty="0">
                <a:latin typeface="Calibri"/>
                <a:cs typeface="Calibri"/>
              </a:rPr>
              <a:t>Evaluation </a:t>
            </a:r>
            <a:r>
              <a:rPr sz="1400" b="0" spc="40" dirty="0">
                <a:latin typeface="Calibri"/>
                <a:cs typeface="Calibri"/>
              </a:rPr>
              <a:t>	</a:t>
            </a:r>
            <a:r>
              <a:rPr sz="1400" b="0" dirty="0">
                <a:latin typeface="Calibri"/>
                <a:cs typeface="Calibri"/>
              </a:rPr>
              <a:t>(Typically,</a:t>
            </a:r>
            <a:r>
              <a:rPr sz="1400" b="0" spc="114" dirty="0">
                <a:latin typeface="Calibri"/>
                <a:cs typeface="Calibri"/>
              </a:rPr>
              <a:t> </a:t>
            </a:r>
            <a:r>
              <a:rPr sz="1400" b="0" spc="105" dirty="0">
                <a:latin typeface="Calibri"/>
                <a:cs typeface="Calibri"/>
              </a:rPr>
              <a:t>coincides</a:t>
            </a:r>
            <a:r>
              <a:rPr sz="1400" b="0" spc="95" dirty="0">
                <a:latin typeface="Calibri"/>
                <a:cs typeface="Calibri"/>
              </a:rPr>
              <a:t> </a:t>
            </a:r>
            <a:r>
              <a:rPr sz="1400" b="0" spc="-20" dirty="0">
                <a:latin typeface="Calibri"/>
                <a:cs typeface="Calibri"/>
              </a:rPr>
              <a:t>with</a:t>
            </a:r>
            <a:r>
              <a:rPr sz="1400" b="0" spc="600" dirty="0">
                <a:latin typeface="Calibri"/>
                <a:cs typeface="Calibri"/>
              </a:rPr>
              <a:t> </a:t>
            </a:r>
            <a:r>
              <a:rPr sz="1400" b="0" spc="90" dirty="0">
                <a:latin typeface="Calibri"/>
                <a:cs typeface="Calibri"/>
              </a:rPr>
              <a:t>specialized</a:t>
            </a:r>
            <a:r>
              <a:rPr sz="1400" b="0" spc="-25" dirty="0">
                <a:latin typeface="Calibri"/>
                <a:cs typeface="Calibri"/>
              </a:rPr>
              <a:t> </a:t>
            </a:r>
            <a:r>
              <a:rPr lang="en-US" sz="1400" b="0" spc="-25" dirty="0">
                <a:latin typeface="Calibri"/>
                <a:cs typeface="Calibri"/>
              </a:rPr>
              <a:t> </a:t>
            </a:r>
            <a:r>
              <a:rPr sz="1400" b="0" spc="60" dirty="0">
                <a:latin typeface="Calibri"/>
                <a:cs typeface="Calibri"/>
              </a:rPr>
              <a:t>accreditation</a:t>
            </a:r>
            <a:r>
              <a:rPr sz="1400" b="0" spc="-30" dirty="0">
                <a:latin typeface="Calibri"/>
                <a:cs typeface="Calibri"/>
              </a:rPr>
              <a:t> </a:t>
            </a:r>
            <a:r>
              <a:rPr sz="1400" b="0" spc="75" dirty="0">
                <a:latin typeface="Calibri"/>
                <a:cs typeface="Calibri"/>
              </a:rPr>
              <a:t>self-</a:t>
            </a:r>
            <a:r>
              <a:rPr sz="1400" b="0" spc="-10" dirty="0">
                <a:latin typeface="Calibri"/>
                <a:cs typeface="Calibri"/>
              </a:rPr>
              <a:t>study)</a:t>
            </a:r>
            <a:endParaRPr sz="1400" dirty="0">
              <a:latin typeface="Calibri"/>
              <a:cs typeface="Calibri"/>
            </a:endParaRPr>
          </a:p>
          <a:p>
            <a:pPr marL="698500" marR="464184" lvl="1" indent="-228600">
              <a:lnSpc>
                <a:spcPts val="2380"/>
              </a:lnSpc>
              <a:spcBef>
                <a:spcPts val="509"/>
              </a:spcBef>
              <a:buFont typeface="Arial"/>
              <a:buChar char="•"/>
              <a:tabLst>
                <a:tab pos="698500" algn="l"/>
              </a:tabLst>
            </a:pPr>
            <a:r>
              <a:rPr sz="2200" dirty="0">
                <a:latin typeface="Calibri"/>
                <a:cs typeface="Calibri"/>
              </a:rPr>
              <a:t>Five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Evaluation</a:t>
            </a:r>
            <a:r>
              <a:rPr sz="2200" spc="7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Criteria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from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the </a:t>
            </a:r>
            <a:r>
              <a:rPr sz="2200" spc="50" dirty="0">
                <a:latin typeface="Calibri"/>
                <a:cs typeface="Calibri"/>
              </a:rPr>
              <a:t>Policy</a:t>
            </a:r>
            <a:endParaRPr sz="2200" dirty="0">
              <a:latin typeface="Calibri"/>
              <a:cs typeface="Calibri"/>
            </a:endParaRPr>
          </a:p>
          <a:p>
            <a:pPr marL="126365" indent="0" algn="ctr">
              <a:lnSpc>
                <a:spcPct val="100000"/>
              </a:lnSpc>
              <a:spcBef>
                <a:spcPts val="200"/>
              </a:spcBef>
              <a:buNone/>
            </a:pPr>
            <a:r>
              <a:rPr sz="2200" b="0" spc="55" dirty="0">
                <a:latin typeface="Calibri"/>
                <a:cs typeface="Calibri"/>
              </a:rPr>
              <a:t>and</a:t>
            </a:r>
            <a:endParaRPr sz="2200" dirty="0">
              <a:latin typeface="Calibri"/>
              <a:cs typeface="Calibri"/>
            </a:endParaRPr>
          </a:p>
          <a:p>
            <a:pPr marL="698500" marR="330200" lvl="1" indent="-228600">
              <a:lnSpc>
                <a:spcPts val="2380"/>
              </a:lnSpc>
              <a:spcBef>
                <a:spcPts val="540"/>
              </a:spcBef>
              <a:buFont typeface="Arial"/>
              <a:buChar char="•"/>
              <a:tabLst>
                <a:tab pos="698500" algn="l"/>
              </a:tabLst>
            </a:pPr>
            <a:r>
              <a:rPr sz="2200" dirty="0">
                <a:latin typeface="Calibri"/>
                <a:cs typeface="Calibri"/>
              </a:rPr>
              <a:t>Other</a:t>
            </a:r>
            <a:r>
              <a:rPr sz="2200" spc="11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Criteria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identified</a:t>
            </a:r>
            <a:r>
              <a:rPr sz="2200" spc="11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by</a:t>
            </a:r>
            <a:r>
              <a:rPr sz="2200" spc="9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the </a:t>
            </a:r>
            <a:r>
              <a:rPr sz="2200" spc="75" dirty="0">
                <a:latin typeface="Calibri"/>
                <a:cs typeface="Calibri"/>
              </a:rPr>
              <a:t>Chancellor,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50" dirty="0">
                <a:latin typeface="Calibri"/>
                <a:cs typeface="Calibri"/>
              </a:rPr>
              <a:t>President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program </a:t>
            </a:r>
            <a:r>
              <a:rPr sz="2200" dirty="0">
                <a:latin typeface="Calibri"/>
                <a:cs typeface="Calibri"/>
              </a:rPr>
              <a:t>under</a:t>
            </a:r>
            <a:r>
              <a:rPr sz="2200" spc="1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review</a:t>
            </a:r>
            <a:endParaRPr sz="2200" dirty="0">
              <a:latin typeface="Calibri"/>
              <a:cs typeface="Calibri"/>
            </a:endParaRPr>
          </a:p>
          <a:p>
            <a:pPr marL="12700" marR="910590" indent="0">
              <a:lnSpc>
                <a:spcPts val="2590"/>
              </a:lnSpc>
              <a:spcBef>
                <a:spcPts val="969"/>
              </a:spcBef>
              <a:buNone/>
              <a:tabLst>
                <a:tab pos="241300" algn="l"/>
              </a:tabLst>
            </a:pPr>
            <a:r>
              <a:rPr sz="2400" b="0" spc="70" dirty="0">
                <a:latin typeface="Calibri"/>
                <a:cs typeface="Calibri"/>
              </a:rPr>
              <a:t>2.</a:t>
            </a:r>
            <a:r>
              <a:rPr sz="2400" b="0" spc="459" dirty="0">
                <a:latin typeface="Calibri"/>
                <a:cs typeface="Calibri"/>
              </a:rPr>
              <a:t> </a:t>
            </a:r>
            <a:r>
              <a:rPr sz="2400" b="0" spc="105" dirty="0">
                <a:latin typeface="Calibri"/>
                <a:cs typeface="Calibri"/>
              </a:rPr>
              <a:t>Submission</a:t>
            </a:r>
            <a:r>
              <a:rPr sz="2400" b="0" spc="-40" dirty="0">
                <a:latin typeface="Calibri"/>
                <a:cs typeface="Calibri"/>
              </a:rPr>
              <a:t> </a:t>
            </a:r>
            <a:r>
              <a:rPr sz="2400" b="0" dirty="0">
                <a:latin typeface="Calibri"/>
                <a:cs typeface="Calibri"/>
              </a:rPr>
              <a:t>of</a:t>
            </a:r>
            <a:r>
              <a:rPr sz="2400" b="0" spc="-25" dirty="0">
                <a:latin typeface="Calibri"/>
                <a:cs typeface="Calibri"/>
              </a:rPr>
              <a:t> </a:t>
            </a:r>
            <a:r>
              <a:rPr sz="2400" b="0" spc="80" dirty="0">
                <a:latin typeface="Calibri"/>
                <a:cs typeface="Calibri"/>
              </a:rPr>
              <a:t>Specialized 	</a:t>
            </a:r>
            <a:r>
              <a:rPr sz="2400" b="0" spc="50" dirty="0">
                <a:latin typeface="Calibri"/>
                <a:cs typeface="Calibri"/>
              </a:rPr>
              <a:t>Accreditation</a:t>
            </a:r>
            <a:r>
              <a:rPr sz="2400" b="0" spc="-15" dirty="0">
                <a:latin typeface="Calibri"/>
                <a:cs typeface="Calibri"/>
              </a:rPr>
              <a:t> </a:t>
            </a:r>
            <a:r>
              <a:rPr sz="2400" b="0" spc="50" dirty="0">
                <a:latin typeface="Calibri"/>
                <a:cs typeface="Calibri"/>
              </a:rPr>
              <a:t>documentation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3">
          <a:extLst>
            <a:ext uri="{FF2B5EF4-FFF2-40B4-BE49-F238E27FC236}">
              <a16:creationId xmlns:a16="http://schemas.microsoft.com/office/drawing/2014/main" id="{067A3AA6-60B8-2003-5F9C-7D228D820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6BB4E72-E054-2191-BEFE-4111CA4CC6FF}"/>
              </a:ext>
            </a:extLst>
          </p:cNvPr>
          <p:cNvSpPr/>
          <p:nvPr/>
        </p:nvSpPr>
        <p:spPr>
          <a:xfrm>
            <a:off x="990600" y="152400"/>
            <a:ext cx="10210800" cy="1066800"/>
          </a:xfrm>
          <a:prstGeom prst="rect">
            <a:avLst/>
          </a:prstGeom>
          <a:solidFill>
            <a:srgbClr val="005035"/>
          </a:solidFill>
          <a:ln>
            <a:solidFill>
              <a:srgbClr val="0050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AFB65A7-E87E-0225-B72A-E4C9207B4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018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Campus Review and Evaluation Process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4F0194B-8F7E-E7FC-DABB-C8A88794B0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5838" y="1328737"/>
            <a:ext cx="8703561" cy="4715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485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3">
          <a:extLst>
            <a:ext uri="{FF2B5EF4-FFF2-40B4-BE49-F238E27FC236}">
              <a16:creationId xmlns:a16="http://schemas.microsoft.com/office/drawing/2014/main" id="{AD1DD93D-FBA6-EED8-0777-8C1908717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BEFAA8C-2F37-047B-6EE8-34166B30C9EE}"/>
              </a:ext>
            </a:extLst>
          </p:cNvPr>
          <p:cNvSpPr/>
          <p:nvPr/>
        </p:nvSpPr>
        <p:spPr>
          <a:xfrm>
            <a:off x="990600" y="164016"/>
            <a:ext cx="10210800" cy="1066800"/>
          </a:xfrm>
          <a:prstGeom prst="rect">
            <a:avLst/>
          </a:prstGeom>
          <a:solidFill>
            <a:srgbClr val="005035"/>
          </a:solidFill>
          <a:ln>
            <a:solidFill>
              <a:srgbClr val="00503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DB9AFC-E73A-FCD0-368B-D69B22BDD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84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Internal Programmatic Reflection Process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FD47124-18D6-8D46-285D-E9CFD091BE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960426"/>
              </p:ext>
            </p:extLst>
          </p:nvPr>
        </p:nvGraphicFramePr>
        <p:xfrm>
          <a:off x="1447800" y="1343694"/>
          <a:ext cx="9220201" cy="4633095"/>
        </p:xfrm>
        <a:graphic>
          <a:graphicData uri="http://schemas.openxmlformats.org/drawingml/2006/table">
            <a:tbl>
              <a:tblPr firstRow="1" firstCol="1" bandRow="1"/>
              <a:tblGrid>
                <a:gridCol w="3391867">
                  <a:extLst>
                    <a:ext uri="{9D8B030D-6E8A-4147-A177-3AD203B41FA5}">
                      <a16:colId xmlns:a16="http://schemas.microsoft.com/office/drawing/2014/main" val="2511327711"/>
                    </a:ext>
                  </a:extLst>
                </a:gridCol>
                <a:gridCol w="3058041">
                  <a:extLst>
                    <a:ext uri="{9D8B030D-6E8A-4147-A177-3AD203B41FA5}">
                      <a16:colId xmlns:a16="http://schemas.microsoft.com/office/drawing/2014/main" val="2732723232"/>
                    </a:ext>
                  </a:extLst>
                </a:gridCol>
                <a:gridCol w="2770293">
                  <a:extLst>
                    <a:ext uri="{9D8B030D-6E8A-4147-A177-3AD203B41FA5}">
                      <a16:colId xmlns:a16="http://schemas.microsoft.com/office/drawing/2014/main" val="2423325255"/>
                    </a:ext>
                  </a:extLst>
                </a:gridCol>
              </a:tblGrid>
              <a:tr h="271611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What?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Who?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When?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6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812028"/>
                  </a:ext>
                </a:extLst>
              </a:tr>
              <a:tr h="236262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Confirms the programs to be reviewed and notifies the department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Office of Institutional Effectiveness and Analytics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August - September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749644"/>
                  </a:ext>
                </a:extLst>
              </a:tr>
              <a:tr h="531144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Initial Departmental Meeting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Director of Program Review/ and Planning Departmental Self-Study Team / Office of Institutional Effectiveness and Analytics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October – November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6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1018"/>
                  </a:ext>
                </a:extLst>
              </a:tr>
              <a:tr h="52326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Distributes data with participating programs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Office of Institutional Effectiveness and Analytics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Late-November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540867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Department Gathers Information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Programs participating in the review process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November - December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6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52761"/>
                  </a:ext>
                </a:extLst>
              </a:tr>
              <a:tr h="236262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Analyze Internal Programmatic Reflection data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Programs participating in the review process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- February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0085679"/>
                  </a:ext>
                </a:extLst>
              </a:tr>
              <a:tr h="531144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Conduct Self-Study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Programs participating in the review process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March - May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6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294227"/>
                  </a:ext>
                </a:extLst>
              </a:tr>
              <a:tr h="408223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Collect Feedback from External Reviewers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Programs participating in the review process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June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7560585"/>
                  </a:ext>
                </a:extLst>
              </a:tr>
              <a:tr h="472524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Develop and submit the internal programmatic reflection self-study, external review feedback, and action plan to the Dean, Provost, and OAA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Programs participating in the review process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6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July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105" marR="451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6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558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835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980</TotalTime>
  <Words>239</Words>
  <Application>Microsoft Office PowerPoint</Application>
  <PresentationFormat>Widescreen</PresentationFormat>
  <Paragraphs>43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Narrow</vt:lpstr>
      <vt:lpstr>Arial</vt:lpstr>
      <vt:lpstr>Calibri</vt:lpstr>
      <vt:lpstr>Office Theme</vt:lpstr>
      <vt:lpstr>1_Office Theme</vt:lpstr>
      <vt:lpstr>Academic Program Review</vt:lpstr>
      <vt:lpstr>Campus Review and Evaluation Process</vt:lpstr>
      <vt:lpstr>Campus Review and Evaluation Process</vt:lpstr>
      <vt:lpstr>Internal Programmatic Reflection Process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Christine Robinson</dc:creator>
  <cp:lastModifiedBy>Shameika Daye</cp:lastModifiedBy>
  <cp:revision>2</cp:revision>
  <dcterms:created xsi:type="dcterms:W3CDTF">2025-08-22T18:19:05Z</dcterms:created>
  <dcterms:modified xsi:type="dcterms:W3CDTF">2025-10-31T19:44:28Z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2024-12-05T00:00:00Z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2025-08-22T00:00:00Z</vt:filetime>
  </property>
  <property fmtid="{D5CDD505-2E9C-101B-9397-08002B2CF9AE}" pid="5" name="Producer">
    <vt:lpwstr>Adobe PDF Library 24.5.83</vt:lpwstr>
  </property>
</Properties>
</file>